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701" r:id="rId2"/>
  </p:sldMasterIdLst>
  <p:notesMasterIdLst>
    <p:notesMasterId r:id="rId30"/>
  </p:notesMasterIdLst>
  <p:sldIdLst>
    <p:sldId id="442" r:id="rId3"/>
    <p:sldId id="443" r:id="rId4"/>
    <p:sldId id="387" r:id="rId5"/>
    <p:sldId id="420" r:id="rId6"/>
    <p:sldId id="361" r:id="rId7"/>
    <p:sldId id="414" r:id="rId8"/>
    <p:sldId id="441" r:id="rId9"/>
    <p:sldId id="379" r:id="rId10"/>
    <p:sldId id="389" r:id="rId11"/>
    <p:sldId id="447" r:id="rId12"/>
    <p:sldId id="391" r:id="rId13"/>
    <p:sldId id="417" r:id="rId14"/>
    <p:sldId id="421" r:id="rId15"/>
    <p:sldId id="448" r:id="rId16"/>
    <p:sldId id="426" r:id="rId17"/>
    <p:sldId id="424" r:id="rId18"/>
    <p:sldId id="433" r:id="rId19"/>
    <p:sldId id="432" r:id="rId20"/>
    <p:sldId id="438" r:id="rId21"/>
    <p:sldId id="435" r:id="rId22"/>
    <p:sldId id="436" r:id="rId23"/>
    <p:sldId id="437" r:id="rId24"/>
    <p:sldId id="378" r:id="rId25"/>
    <p:sldId id="388" r:id="rId26"/>
    <p:sldId id="416" r:id="rId27"/>
    <p:sldId id="369" r:id="rId28"/>
    <p:sldId id="278"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pitchFamily="1"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1"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1"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1"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1"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685"/>
    <a:srgbClr val="5B8A93"/>
    <a:srgbClr val="2D6269"/>
    <a:srgbClr val="FFFF00"/>
    <a:srgbClr val="507A82"/>
    <a:srgbClr val="082A76"/>
    <a:srgbClr val="0033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0" autoAdjust="0"/>
    <p:restoredTop sz="67433" autoAdjust="0"/>
  </p:normalViewPr>
  <p:slideViewPr>
    <p:cSldViewPr>
      <p:cViewPr>
        <p:scale>
          <a:sx n="53" d="100"/>
          <a:sy n="53" d="100"/>
        </p:scale>
        <p:origin x="-18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9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551ED25-E6BA-4A04-A6A0-EBD53C13E2AC}" type="slidenum">
              <a:rPr lang="en-US"/>
              <a:pPr/>
              <a:t>‹#›</a:t>
            </a:fld>
            <a:endParaRPr lang="en-US" dirty="0"/>
          </a:p>
        </p:txBody>
      </p:sp>
    </p:spTree>
    <p:extLst>
      <p:ext uri="{BB962C8B-B14F-4D97-AF65-F5344CB8AC3E}">
        <p14:creationId xmlns:p14="http://schemas.microsoft.com/office/powerpoint/2010/main" val="41103602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ヒラギノ角ゴ Pro W3" pitchFamily="1" charset="-128"/>
        <a:cs typeface="+mn-cs"/>
      </a:defRPr>
    </a:lvl1pPr>
    <a:lvl2pPr marL="457200" algn="l" rtl="0" fontAlgn="base">
      <a:spcBef>
        <a:spcPct val="30000"/>
      </a:spcBef>
      <a:spcAft>
        <a:spcPct val="0"/>
      </a:spcAft>
      <a:defRPr sz="1200" kern="1200">
        <a:solidFill>
          <a:schemeClr val="tx1"/>
        </a:solidFill>
        <a:latin typeface="Arial" pitchFamily="34" charset="0"/>
        <a:ea typeface="ヒラギノ角ゴ Pro W3" pitchFamily="1" charset="-128"/>
        <a:cs typeface="+mn-cs"/>
      </a:defRPr>
    </a:lvl2pPr>
    <a:lvl3pPr marL="914400" algn="l" rtl="0" fontAlgn="base">
      <a:spcBef>
        <a:spcPct val="30000"/>
      </a:spcBef>
      <a:spcAft>
        <a:spcPct val="0"/>
      </a:spcAft>
      <a:defRPr sz="1200" kern="1200">
        <a:solidFill>
          <a:schemeClr val="tx1"/>
        </a:solidFill>
        <a:latin typeface="Arial" pitchFamily="34" charset="0"/>
        <a:ea typeface="ヒラギノ角ゴ Pro W3" pitchFamily="1" charset="-128"/>
        <a:cs typeface="+mn-cs"/>
      </a:defRPr>
    </a:lvl3pPr>
    <a:lvl4pPr marL="1371600" algn="l" rtl="0" fontAlgn="base">
      <a:spcBef>
        <a:spcPct val="30000"/>
      </a:spcBef>
      <a:spcAft>
        <a:spcPct val="0"/>
      </a:spcAft>
      <a:defRPr sz="1200" kern="1200">
        <a:solidFill>
          <a:schemeClr val="tx1"/>
        </a:solidFill>
        <a:latin typeface="Arial" pitchFamily="34" charset="0"/>
        <a:ea typeface="ヒラギノ角ゴ Pro W3" pitchFamily="1" charset="-128"/>
        <a:cs typeface="+mn-cs"/>
      </a:defRPr>
    </a:lvl4pPr>
    <a:lvl5pPr marL="1828800" algn="l" rtl="0" fontAlgn="base">
      <a:spcBef>
        <a:spcPct val="30000"/>
      </a:spcBef>
      <a:spcAft>
        <a:spcPct val="0"/>
      </a:spcAft>
      <a:defRPr sz="1200" kern="1200">
        <a:solidFill>
          <a:schemeClr val="tx1"/>
        </a:solidFill>
        <a:latin typeface="Arial" pitchFamily="34"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news.wef.org/" TargetMode="External"/><Relationship Id="rId3" Type="http://schemas.openxmlformats.org/officeDocument/2006/relationships/hyperlink" Target="http://www.wef.org/WorkArea/linkit.aspx?LinkIdentifier=id&amp;ItemID=12884903951&amp;libID=12884903915" TargetMode="External"/><Relationship Id="rId7" Type="http://schemas.openxmlformats.org/officeDocument/2006/relationships/hyperlink" Target="http://www.wef.org/knowledge/"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wef.org/Members/page_committees_details.aspx?id=398" TargetMode="External"/><Relationship Id="rId5" Type="http://schemas.openxmlformats.org/officeDocument/2006/relationships/hyperlink" Target="http://www.weftec.org/" TargetMode="External"/><Relationship Id="rId4" Type="http://schemas.openxmlformats.org/officeDocument/2006/relationships/hyperlink" Target="http://www.wef.org/Publications/page_wet.aspx" TargetMode="External"/><Relationship Id="rId9" Type="http://schemas.openxmlformats.org/officeDocument/2006/relationships/hyperlink" Target="http://www.wef.org/proceeding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 </a:t>
            </a:r>
          </a:p>
          <a:p>
            <a:r>
              <a:rPr lang="en-US" altLang="en-US" smtClean="0">
                <a:latin typeface="Arial" panose="020B0604020202020204" pitchFamily="34" charset="0"/>
              </a:rPr>
              <a:t> </a:t>
            </a:r>
          </a:p>
        </p:txBody>
      </p:sp>
    </p:spTree>
    <p:extLst>
      <p:ext uri="{BB962C8B-B14F-4D97-AF65-F5344CB8AC3E}">
        <p14:creationId xmlns:p14="http://schemas.microsoft.com/office/powerpoint/2010/main" val="447579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ea typeface="Geneva"/>
                <a:cs typeface="Geneva"/>
              </a:rPr>
              <a:t>I’d be remiss if I didn’t mention WEFTEC and its reputation as the ‘go to’ water environment annual conference and exposition.  </a:t>
            </a:r>
          </a:p>
          <a:p>
            <a:pPr>
              <a:spcBef>
                <a:spcPct val="0"/>
              </a:spcBef>
            </a:pPr>
            <a:r>
              <a:rPr lang="en-US" altLang="en-US" dirty="0" smtClean="0">
                <a:latin typeface="Arial" panose="020B0604020202020204" pitchFamily="34" charset="0"/>
                <a:ea typeface="Geneva"/>
                <a:cs typeface="Geneva"/>
              </a:rPr>
              <a:t>As has been the case for 89 years, our goal is to use WEFTEC to showcase innovation and to bring the right people together to talk about innovation and to get ready to roll up their sleeves and take action – in public panels or in private roundtables, as appropriate.  </a:t>
            </a:r>
          </a:p>
          <a:p>
            <a:pPr>
              <a:spcBef>
                <a:spcPct val="0"/>
              </a:spcBef>
            </a:pPr>
            <a:r>
              <a:rPr lang="en-US" altLang="en-US" dirty="0" smtClean="0">
                <a:latin typeface="Arial" panose="020B0604020202020204" pitchFamily="34" charset="0"/>
                <a:ea typeface="Geneva"/>
                <a:cs typeface="Geneva"/>
              </a:rPr>
              <a:t> </a:t>
            </a:r>
          </a:p>
          <a:p>
            <a:pPr eaLnBrk="1" hangingPunct="1">
              <a:spcBef>
                <a:spcPct val="0"/>
              </a:spcBef>
            </a:pPr>
            <a:r>
              <a:rPr lang="en-US" altLang="en-US" dirty="0" smtClean="0">
                <a:latin typeface="Arial" panose="020B0604020202020204" pitchFamily="34" charset="0"/>
                <a:ea typeface="Geneva"/>
                <a:cs typeface="Geneva"/>
              </a:rPr>
              <a:t>The WEFTEC Program Committee continues the long-standing tradition of providing the highest quality program available in the water quality field</a:t>
            </a:r>
          </a:p>
          <a:p>
            <a:endParaRPr lang="en-US" altLang="en-US" dirty="0" smtClean="0">
              <a:latin typeface="Arial" panose="020B0604020202020204" pitchFamily="34" charset="0"/>
              <a:ea typeface="ＭＳ Ｐゴシック" panose="020B0600070205080204" pitchFamily="34" charset="-128"/>
            </a:endParaRPr>
          </a:p>
          <a:p>
            <a:r>
              <a:rPr lang="en-US" altLang="en-US" dirty="0" smtClean="0">
                <a:latin typeface="Arial" panose="020B0604020202020204" pitchFamily="34" charset="0"/>
                <a:ea typeface="ＭＳ Ｐゴシック" panose="020B0600070205080204" pitchFamily="34" charset="-128"/>
              </a:rPr>
              <a:t>It’s not just getting bigger, but considered the best. </a:t>
            </a:r>
          </a:p>
          <a:p>
            <a:pPr eaLnBrk="1" hangingPunct="1">
              <a:spcBef>
                <a:spcPct val="0"/>
              </a:spcBef>
            </a:pPr>
            <a:endParaRPr lang="en-US" altLang="en-US" dirty="0" smtClean="0">
              <a:latin typeface="Arial" panose="020B0604020202020204" pitchFamily="34" charset="0"/>
              <a:ea typeface="ＭＳ Ｐゴシック" panose="020B0600070205080204" pitchFamily="34" charset="-128"/>
            </a:endParaRPr>
          </a:p>
          <a:p>
            <a:pPr>
              <a:lnSpc>
                <a:spcPct val="140000"/>
              </a:lnSpc>
              <a:spcBef>
                <a:spcPct val="0"/>
              </a:spcBef>
            </a:pPr>
            <a:r>
              <a:rPr lang="en-US" altLang="en-US" dirty="0" smtClean="0">
                <a:latin typeface="Arial" panose="020B0604020202020204" pitchFamily="34" charset="0"/>
                <a:ea typeface="Geneva"/>
                <a:cs typeface="Geneva"/>
              </a:rPr>
              <a:t>Record breaking 2015 in Chicago.</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 </a:t>
            </a:r>
          </a:p>
          <a:p>
            <a:pPr>
              <a:lnSpc>
                <a:spcPct val="140000"/>
              </a:lnSpc>
              <a:spcBef>
                <a:spcPct val="0"/>
              </a:spcBef>
              <a:buFontTx/>
              <a:buChar char="•"/>
            </a:pP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25,500 attended</a:t>
            </a:r>
          </a:p>
          <a:p>
            <a:pPr>
              <a:lnSpc>
                <a:spcPct val="140000"/>
              </a:lnSpc>
              <a:spcBef>
                <a:spcPct val="0"/>
              </a:spcBef>
              <a:buFontTx/>
              <a:buChar char="•"/>
            </a:pP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1,027 companies exhibited </a:t>
            </a:r>
          </a:p>
          <a:p>
            <a:pPr>
              <a:lnSpc>
                <a:spcPct val="140000"/>
              </a:lnSpc>
              <a:spcBef>
                <a:spcPct val="0"/>
              </a:spcBef>
              <a:buFontTx/>
              <a:buChar char="•"/>
            </a:pP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303,075 total net square feet used (X football fields)</a:t>
            </a:r>
          </a:p>
          <a:p>
            <a:pPr>
              <a:lnSpc>
                <a:spcPct val="140000"/>
              </a:lnSpc>
              <a:spcBef>
                <a:spcPct val="0"/>
              </a:spcBef>
            </a:pPr>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pPr>
              <a:lnSpc>
                <a:spcPct val="140000"/>
              </a:lnSpc>
              <a:spcBef>
                <a:spcPct val="0"/>
              </a:spcBef>
            </a:pP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2016 in Chicago is lining up to be the most innovative place for water professionals in the world!</a:t>
            </a:r>
          </a:p>
          <a:p>
            <a:endParaRPr lang="en-US" altLang="en-US" dirty="0" smtClean="0">
              <a:latin typeface="Arial" panose="020B0604020202020204" pitchFamily="34" charset="0"/>
              <a:ea typeface="ＭＳ Ｐゴシック" panose="020B0600070205080204" pitchFamily="34" charset="-128"/>
            </a:endParaRPr>
          </a:p>
          <a:p>
            <a:pPr>
              <a:spcBef>
                <a:spcPct val="0"/>
              </a:spcBef>
            </a:pPr>
            <a:r>
              <a:rPr lang="en-US" altLang="en-US" dirty="0" smtClean="0">
                <a:latin typeface="Arial" panose="020B0604020202020204" pitchFamily="34" charset="0"/>
                <a:ea typeface="Geneva"/>
                <a:cs typeface="Geneva"/>
              </a:rPr>
              <a:t>It builds on the momentum for innovation which began with the WEFTEC Innovation Pavilion in 2012</a:t>
            </a:r>
          </a:p>
          <a:p>
            <a:pPr>
              <a:spcBef>
                <a:spcPct val="0"/>
              </a:spcBef>
            </a:pPr>
            <a:endParaRPr lang="en-US" altLang="en-US" dirty="0" smtClean="0">
              <a:latin typeface="Arial" panose="020B0604020202020204" pitchFamily="34" charset="0"/>
              <a:ea typeface="Geneva"/>
              <a:cs typeface="Geneva"/>
            </a:endParaRPr>
          </a:p>
          <a:p>
            <a:pPr>
              <a:spcBef>
                <a:spcPct val="0"/>
              </a:spcBef>
            </a:pPr>
            <a:r>
              <a:rPr lang="en-US" altLang="en-US" dirty="0" smtClean="0">
                <a:latin typeface="Arial" panose="020B0604020202020204" pitchFamily="34" charset="0"/>
                <a:ea typeface="Geneva"/>
                <a:cs typeface="Geneva"/>
              </a:rPr>
              <a:t>support of venture capital partners, technical partners, and commercial partners from around the world.  This pavilion gets bigger each year.   </a:t>
            </a:r>
          </a:p>
          <a:p>
            <a:pPr>
              <a:spcBef>
                <a:spcPct val="0"/>
              </a:spcBef>
            </a:pPr>
            <a:endParaRPr lang="en-US" altLang="en-US" dirty="0" smtClean="0">
              <a:latin typeface="Arial" panose="020B0604020202020204" pitchFamily="34" charset="0"/>
              <a:ea typeface="Geneva"/>
              <a:cs typeface="Geneva"/>
            </a:endParaRPr>
          </a:p>
          <a:p>
            <a:pPr>
              <a:spcBef>
                <a:spcPct val="0"/>
              </a:spcBef>
            </a:pPr>
            <a:r>
              <a:rPr lang="en-US" altLang="en-US" dirty="0" smtClean="0">
                <a:latin typeface="Arial" panose="020B0604020202020204" pitchFamily="34" charset="0"/>
                <a:ea typeface="Geneva"/>
                <a:cs typeface="Geneva"/>
              </a:rPr>
              <a:t>Working with our innovation partners Imagine H2O and </a:t>
            </a:r>
            <a:r>
              <a:rPr lang="en-US" altLang="en-US" dirty="0" err="1" smtClean="0">
                <a:latin typeface="Arial" panose="020B0604020202020204" pitchFamily="34" charset="0"/>
                <a:ea typeface="Geneva"/>
                <a:cs typeface="Geneva"/>
              </a:rPr>
              <a:t>BlueTech</a:t>
            </a:r>
            <a:r>
              <a:rPr lang="en-US" altLang="en-US" dirty="0" smtClean="0">
                <a:latin typeface="Arial" panose="020B0604020202020204" pitchFamily="34" charset="0"/>
                <a:ea typeface="Geneva"/>
                <a:cs typeface="Geneva"/>
              </a:rPr>
              <a:t> Research, we bring award-winning, start-up companies to WEFTEC, introducing them to business opportunities and allowing our attendees to experience truly cutting-edge technologies!</a:t>
            </a:r>
          </a:p>
          <a:p>
            <a:pPr>
              <a:spcBef>
                <a:spcPct val="0"/>
              </a:spcBef>
            </a:pPr>
            <a:r>
              <a:rPr lang="en-US" altLang="en-US" dirty="0" smtClean="0">
                <a:latin typeface="Arial" panose="020B0604020202020204" pitchFamily="34" charset="0"/>
                <a:ea typeface="Geneva"/>
                <a:cs typeface="Geneva"/>
              </a:rPr>
              <a:t> </a:t>
            </a:r>
          </a:p>
          <a:p>
            <a:endParaRPr lang="en-US" altLang="en-US" dirty="0" smtClean="0">
              <a:latin typeface="Arial" panose="020B0604020202020204" pitchFamily="34" charset="0"/>
              <a:ea typeface="ＭＳ Ｐゴシック" panose="020B0600070205080204" pitchFamily="34" charset="-128"/>
            </a:endParaRP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437142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pitchFamily="34" charset="0"/>
                <a:ea typeface="ヒラギノ角ゴ Pro W3" pitchFamily="1" charset="-128"/>
                <a:cs typeface="+mn-cs"/>
              </a:rPr>
              <a:t>Generate an increased public awareness of the value of water leading to increased funding to protect water quality through appropriate level of infrastructure, management approaches, and services. 	</a:t>
            </a:r>
          </a:p>
          <a:p>
            <a:r>
              <a:rPr lang="en-US" sz="1200" b="0" i="0" u="none" strike="noStrike" kern="1200" baseline="0" dirty="0" smtClean="0">
                <a:solidFill>
                  <a:schemeClr val="tx1"/>
                </a:solidFill>
                <a:latin typeface="Arial" pitchFamily="34" charset="0"/>
                <a:ea typeface="ヒラギノ角ゴ Pro W3" pitchFamily="1" charset="-128"/>
                <a:cs typeface="+mn-cs"/>
              </a:rPr>
              <a:t>a. Be a visible and effective partner in national initiatives that increase public awareness of the value of water.</a:t>
            </a:r>
          </a:p>
          <a:p>
            <a:r>
              <a:rPr lang="en-US" sz="1200" b="0" i="0" u="none" strike="noStrike" kern="1200" baseline="0" dirty="0" smtClean="0">
                <a:solidFill>
                  <a:schemeClr val="tx1"/>
                </a:solidFill>
                <a:latin typeface="Arial" pitchFamily="34" charset="0"/>
                <a:ea typeface="ヒラギノ角ゴ Pro W3" pitchFamily="1" charset="-128"/>
                <a:cs typeface="+mn-cs"/>
              </a:rPr>
              <a:t>b. Provide tools for members, Member Associations, utilities, and others to communicate the value of water to the public and decision-makers.</a:t>
            </a:r>
          </a:p>
          <a:p>
            <a:r>
              <a:rPr lang="en-US" sz="1200" b="0" i="0" u="none" strike="noStrike" kern="1200" baseline="0" dirty="0" smtClean="0">
                <a:solidFill>
                  <a:schemeClr val="tx1"/>
                </a:solidFill>
                <a:latin typeface="Arial" pitchFamily="34" charset="0"/>
                <a:ea typeface="ヒラギノ角ゴ Pro W3" pitchFamily="1" charset="-128"/>
                <a:cs typeface="+mn-cs"/>
              </a:rPr>
              <a:t>c. Educate the water sector on the infrastructure funding gap, and engage potential stakeholders to effectively narrow the gap. 	</a:t>
            </a:r>
          </a:p>
        </p:txBody>
      </p:sp>
      <p:sp>
        <p:nvSpPr>
          <p:cNvPr id="4" name="Slide Number Placeholder 3"/>
          <p:cNvSpPr>
            <a:spLocks noGrp="1"/>
          </p:cNvSpPr>
          <p:nvPr>
            <p:ph type="sldNum" sz="quarter" idx="10"/>
          </p:nvPr>
        </p:nvSpPr>
        <p:spPr/>
        <p:txBody>
          <a:bodyPr/>
          <a:lstStyle/>
          <a:p>
            <a:fld id="{B551ED25-E6BA-4A04-A6A0-EBD53C13E2AC}" type="slidenum">
              <a:rPr lang="en-US" smtClean="0"/>
              <a:pPr/>
              <a:t>11</a:t>
            </a:fld>
            <a:endParaRPr lang="en-US" dirty="0"/>
          </a:p>
        </p:txBody>
      </p:sp>
    </p:spTree>
    <p:extLst>
      <p:ext uri="{BB962C8B-B14F-4D97-AF65-F5344CB8AC3E}">
        <p14:creationId xmlns:p14="http://schemas.microsoft.com/office/powerpoint/2010/main" val="2121112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ヒラギノ角ゴ Pro W3" pitchFamily="1" charset="-128"/>
                <a:cs typeface="+mn-cs"/>
              </a:rPr>
              <a:t>Enhance Your Industry Skills Stay on top of advances, trends, and proven solutions through WEF’s highly regarded technical publications, Technical Practice Updates, Access Water Knowledge and education. </a:t>
            </a:r>
          </a:p>
          <a:p>
            <a:endParaRPr lang="en-US" sz="1200" b="0" i="0" u="none" strike="noStrike" kern="1200" baseline="0" dirty="0" smtClean="0">
              <a:solidFill>
                <a:schemeClr val="tx1"/>
              </a:solidFill>
              <a:latin typeface="Arial" pitchFamily="34" charset="0"/>
              <a:ea typeface="ヒラギノ角ゴ Pro W3" pitchFamily="1" charset="-128"/>
              <a:cs typeface="+mn-cs"/>
            </a:endParaRPr>
          </a:p>
          <a:p>
            <a:r>
              <a:rPr lang="en-US" sz="1200" b="0" i="0" u="none" strike="noStrike" kern="1200" baseline="0" dirty="0" smtClean="0">
                <a:solidFill>
                  <a:schemeClr val="tx1"/>
                </a:solidFill>
                <a:latin typeface="Arial" pitchFamily="34" charset="0"/>
                <a:ea typeface="ヒラギノ角ゴ Pro W3" pitchFamily="1" charset="-128"/>
                <a:cs typeface="+mn-cs"/>
              </a:rPr>
              <a:t>Facilitate Lifelong Learning Choose your training and earn CEUs and PDHs through WEF’s educational program, including: WEFTEC®, WEF Conferences, hot topic seminars, workshops and webcasts. </a:t>
            </a:r>
          </a:p>
          <a:p>
            <a:endParaRPr lang="en-US" sz="1200" b="0" i="0" u="none" strike="noStrike" kern="1200" baseline="0" dirty="0" smtClean="0">
              <a:solidFill>
                <a:schemeClr val="tx1"/>
              </a:solidFill>
              <a:latin typeface="Arial" pitchFamily="34" charset="0"/>
              <a:ea typeface="ヒラギノ角ゴ Pro W3" pitchFamily="1" charset="-128"/>
              <a:cs typeface="+mn-cs"/>
            </a:endParaRPr>
          </a:p>
          <a:p>
            <a:r>
              <a:rPr lang="en-US" sz="1200" b="0" i="0" u="none" strike="noStrike" kern="1200" baseline="0" dirty="0" smtClean="0">
                <a:solidFill>
                  <a:schemeClr val="tx1"/>
                </a:solidFill>
                <a:latin typeface="Arial" pitchFamily="34" charset="0"/>
                <a:ea typeface="ヒラギノ角ゴ Pro W3" pitchFamily="1" charset="-128"/>
                <a:cs typeface="+mn-cs"/>
              </a:rPr>
              <a:t>Champion Productive Relationships Within WEF and Member Associations (MAs), our members work together to help each other develop and grow professionally, while building valuable relationships with industry partners and prospects. </a:t>
            </a:r>
          </a:p>
          <a:p>
            <a:endParaRPr lang="en-US" sz="1200" b="0" i="0" u="none" strike="noStrike" kern="1200" baseline="0" dirty="0" smtClean="0">
              <a:solidFill>
                <a:schemeClr val="tx1"/>
              </a:solidFill>
              <a:latin typeface="Arial" pitchFamily="34" charset="0"/>
              <a:ea typeface="ヒラギノ角ゴ Pro W3" pitchFamily="1" charset="-128"/>
              <a:cs typeface="+mn-cs"/>
            </a:endParaRPr>
          </a:p>
          <a:p>
            <a:r>
              <a:rPr lang="en-US" sz="1200" b="0" i="0" u="none" strike="noStrike" kern="1200" baseline="0" dirty="0" smtClean="0">
                <a:solidFill>
                  <a:schemeClr val="tx1"/>
                </a:solidFill>
                <a:latin typeface="Arial" pitchFamily="34" charset="0"/>
                <a:ea typeface="ヒラギノ角ゴ Pro W3" pitchFamily="1" charset="-128"/>
                <a:cs typeface="+mn-cs"/>
              </a:rPr>
              <a:t>Enrich Your Leadership Potential Gain leadership skills that can be applied to your career by volunteering your service to WEF and a WEF MA committee. </a:t>
            </a:r>
          </a:p>
          <a:p>
            <a:endParaRPr lang="en-US" sz="1200" b="0" i="0" u="none" strike="noStrike" kern="1200" baseline="0" dirty="0" smtClean="0">
              <a:solidFill>
                <a:schemeClr val="tx1"/>
              </a:solidFill>
              <a:latin typeface="Arial" pitchFamily="34" charset="0"/>
              <a:ea typeface="ヒラギノ角ゴ Pro W3" pitchFamily="1" charset="-128"/>
              <a:cs typeface="+mn-cs"/>
            </a:endParaRPr>
          </a:p>
          <a:p>
            <a:r>
              <a:rPr lang="en-US" sz="1200" b="0" i="0" u="none" strike="noStrike" kern="1200" baseline="0" dirty="0" smtClean="0">
                <a:solidFill>
                  <a:schemeClr val="tx1"/>
                </a:solidFill>
                <a:latin typeface="Arial" pitchFamily="34" charset="0"/>
                <a:ea typeface="ヒラギノ角ゴ Pro W3" pitchFamily="1" charset="-128"/>
                <a:cs typeface="+mn-cs"/>
              </a:rPr>
              <a:t>Increase Awareness and Recognition in Your Field Each year, WEF presents awards for outstanding contribution to the water environment profession. </a:t>
            </a:r>
          </a:p>
          <a:p>
            <a:endParaRPr lang="en-US" sz="1200" b="0" i="0" u="none" strike="noStrike" kern="1200" baseline="0" dirty="0" smtClean="0">
              <a:solidFill>
                <a:schemeClr val="tx1"/>
              </a:solidFill>
              <a:latin typeface="Arial" pitchFamily="34" charset="0"/>
              <a:ea typeface="ヒラギノ角ゴ Pro W3" pitchFamily="1" charset="-128"/>
              <a:cs typeface="+mn-cs"/>
            </a:endParaRPr>
          </a:p>
          <a:p>
            <a:r>
              <a:rPr lang="en-US" sz="1200" b="0" i="0" u="none" strike="noStrike" kern="1200" baseline="0" dirty="0" smtClean="0">
                <a:solidFill>
                  <a:schemeClr val="tx1"/>
                </a:solidFill>
                <a:latin typeface="Arial" pitchFamily="34" charset="0"/>
                <a:ea typeface="ヒラギノ角ゴ Pro W3" pitchFamily="1" charset="-128"/>
                <a:cs typeface="+mn-cs"/>
              </a:rPr>
              <a:t>Master Your Career Goals Tap into the leading career network for the water community, WEF’s Job Bank, where dozens of new jobs are posted each month. </a:t>
            </a:r>
          </a:p>
          <a:p>
            <a:endParaRPr lang="en-US" sz="1200" b="0" i="0" u="none" strike="noStrike" kern="1200" baseline="0" dirty="0" smtClean="0">
              <a:solidFill>
                <a:schemeClr val="tx1"/>
              </a:solidFill>
              <a:latin typeface="Arial" pitchFamily="34" charset="0"/>
              <a:ea typeface="ヒラギノ角ゴ Pro W3" pitchFamily="1" charset="-128"/>
              <a:cs typeface="+mn-cs"/>
            </a:endParaRPr>
          </a:p>
          <a:p>
            <a:r>
              <a:rPr lang="en-US" sz="1200" b="0" i="0" u="none" strike="noStrike" kern="1200" baseline="0" dirty="0" smtClean="0">
                <a:solidFill>
                  <a:schemeClr val="tx1"/>
                </a:solidFill>
                <a:latin typeface="Arial" pitchFamily="34" charset="0"/>
                <a:ea typeface="ヒラギノ角ゴ Pro W3" pitchFamily="1" charset="-128"/>
                <a:cs typeface="+mn-cs"/>
              </a:rPr>
              <a:t>Awards/recognition opportunities</a:t>
            </a:r>
          </a:p>
          <a:p>
            <a:endParaRPr lang="en-US" sz="1200" b="0" i="0" u="none" strike="noStrike" kern="1200" baseline="0" dirty="0" smtClean="0">
              <a:solidFill>
                <a:schemeClr val="tx1"/>
              </a:solidFill>
              <a:latin typeface="Arial" pitchFamily="34" charset="0"/>
              <a:ea typeface="ヒラギノ角ゴ Pro W3" pitchFamily="1" charset="-128"/>
              <a:cs typeface="+mn-cs"/>
            </a:endParaRPr>
          </a:p>
          <a:p>
            <a:endParaRPr lang="en-US" sz="1200" b="0" i="0" u="none" strike="noStrike" kern="1200" baseline="0" dirty="0" smtClean="0">
              <a:solidFill>
                <a:schemeClr val="tx1"/>
              </a:solidFill>
              <a:latin typeface="Arial" pitchFamily="34" charset="0"/>
              <a:ea typeface="ヒラギノ角ゴ Pro W3" pitchFamily="1" charset="-128"/>
              <a:cs typeface="+mn-cs"/>
            </a:endParaRPr>
          </a:p>
        </p:txBody>
      </p:sp>
      <p:sp>
        <p:nvSpPr>
          <p:cNvPr id="4" name="Slide Number Placeholder 3"/>
          <p:cNvSpPr>
            <a:spLocks noGrp="1"/>
          </p:cNvSpPr>
          <p:nvPr>
            <p:ph type="sldNum" sz="quarter" idx="10"/>
          </p:nvPr>
        </p:nvSpPr>
        <p:spPr/>
        <p:txBody>
          <a:bodyPr/>
          <a:lstStyle/>
          <a:p>
            <a:fld id="{B551ED25-E6BA-4A04-A6A0-EBD53C13E2AC}" type="slidenum">
              <a:rPr lang="en-US" smtClean="0"/>
              <a:pPr/>
              <a:t>12</a:t>
            </a:fld>
            <a:endParaRPr lang="en-US" dirty="0"/>
          </a:p>
        </p:txBody>
      </p:sp>
    </p:spTree>
    <p:extLst>
      <p:ext uri="{BB962C8B-B14F-4D97-AF65-F5344CB8AC3E}">
        <p14:creationId xmlns:p14="http://schemas.microsoft.com/office/powerpoint/2010/main" val="3658634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Brief</a:t>
            </a:r>
            <a:r>
              <a:rPr lang="en-US" baseline="0" dirty="0" smtClean="0"/>
              <a:t> introduction to our committee…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Does anyone know when the first WEF Student Activities Committee was started? 1973</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committee has evolved since and since the late 1990s- early 2000s has included YP activities as well.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We meet monthly via teleconference, at mid-year, and at WEFTEC.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have a great group of volunteers and many of them have active roles in the MA and go on to develop active roles on other WEF committees and even then Board of Trustees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two statements cover a lot of the passionate work our committee members do to develop and grow programs reach out to students and young professional even before they are actual members of WEF or an MA.  Inherent in student and YP participation in these programs is getting new members and providing them a place to start their volunteer work with both organizations.</a:t>
            </a:r>
          </a:p>
        </p:txBody>
      </p:sp>
      <p:sp>
        <p:nvSpPr>
          <p:cNvPr id="4" name="Slide Number Placeholder 3"/>
          <p:cNvSpPr>
            <a:spLocks noGrp="1"/>
          </p:cNvSpPr>
          <p:nvPr>
            <p:ph type="sldNum" sz="quarter" idx="10"/>
          </p:nvPr>
        </p:nvSpPr>
        <p:spPr/>
        <p:txBody>
          <a:bodyPr/>
          <a:lstStyle/>
          <a:p>
            <a:fld id="{E92BE137-D843-4CA6-BF75-255FE1D05133}" type="slidenum">
              <a:rPr lang="en-US" smtClean="0"/>
              <a:pPr/>
              <a:t>13</a:t>
            </a:fld>
            <a:endParaRPr lang="en-US"/>
          </a:p>
        </p:txBody>
      </p:sp>
    </p:spTree>
    <p:extLst>
      <p:ext uri="{BB962C8B-B14F-4D97-AF65-F5344CB8AC3E}">
        <p14:creationId xmlns:p14="http://schemas.microsoft.com/office/powerpoint/2010/main" val="633407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Students and Young Professionals Committee (SYPC) is a resource for student chapters and MAs; MAs are the ones who directly support student chapters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Staff</a:t>
            </a:r>
            <a:r>
              <a:rPr lang="en-US" baseline="0" dirty="0" smtClean="0"/>
              <a:t> liaison is Caroline Pakenham   Cpakenham@wef.org</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3600" dirty="0" smtClean="0"/>
          </a:p>
          <a:p>
            <a:r>
              <a:rPr lang="en-US" sz="3600" dirty="0" smtClean="0"/>
              <a:t>Programs: </a:t>
            </a:r>
            <a:r>
              <a:rPr lang="en-US" dirty="0" smtClean="0"/>
              <a:t>including Student Design Competition (SDC), Career Fair, WEF Service Project </a:t>
            </a:r>
            <a:endParaRPr lang="en-US" sz="4000" dirty="0" smtClean="0"/>
          </a:p>
          <a:p>
            <a:pPr lvl="2"/>
            <a:r>
              <a:rPr lang="en-US" dirty="0" smtClean="0"/>
              <a:t>Goal is to provide networking opportunities and encourage students to stay in the water sector</a:t>
            </a:r>
            <a:r>
              <a:rPr lang="fr-CA" dirty="0" smtClean="0">
                <a:solidFill>
                  <a:schemeClr val="tx2"/>
                </a:solidFill>
              </a:rPr>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3600" dirty="0" smtClean="0"/>
          </a:p>
          <a:p>
            <a:r>
              <a:rPr lang="en-US" dirty="0" smtClean="0"/>
              <a:t>Brief</a:t>
            </a:r>
            <a:r>
              <a:rPr lang="en-US" baseline="0" dirty="0" smtClean="0"/>
              <a:t> Description:</a:t>
            </a:r>
          </a:p>
          <a:p>
            <a:pPr marL="171450" indent="-171450">
              <a:buFont typeface="Arial" panose="020B0604020202020204" pitchFamily="34" charset="0"/>
              <a:buChar char="•"/>
            </a:pPr>
            <a:r>
              <a:rPr lang="en-US" baseline="0" dirty="0" smtClean="0"/>
              <a:t>How to Build a Student Chapter – focuses on the steps interested students must go through to become a chartered WEF chapter</a:t>
            </a:r>
          </a:p>
          <a:p>
            <a:pPr marL="171450" lvl="0" indent="-171450">
              <a:buFont typeface="Arial" panose="020B0604020202020204" pitchFamily="34" charset="0"/>
              <a:buChar char="•"/>
            </a:pPr>
            <a:r>
              <a:rPr lang="en-US" dirty="0" smtClean="0"/>
              <a:t>Starting  Student Design Competition – gives three perspectives</a:t>
            </a:r>
            <a:r>
              <a:rPr lang="en-US" baseline="0" dirty="0" smtClean="0"/>
              <a:t> on how to start a student design competition from the MA, professor, and student participant.  This will also be helpful for MAs that want to start a SDC and need to know where to start.</a:t>
            </a:r>
            <a:endParaRPr lang="en-US" dirty="0" smtClean="0"/>
          </a:p>
          <a:p>
            <a:pPr marL="171450" lvl="0" indent="-171450">
              <a:buFont typeface="Arial" panose="020B0604020202020204" pitchFamily="34" charset="0"/>
              <a:buChar char="•"/>
            </a:pPr>
            <a:r>
              <a:rPr lang="en-US" dirty="0" smtClean="0"/>
              <a:t>Student Chapter Activities – some examples of activities</a:t>
            </a:r>
            <a:r>
              <a:rPr lang="en-US" baseline="0" dirty="0" smtClean="0"/>
              <a:t> that are helpful for students, from membership &amp; networking to technical plant tours</a:t>
            </a:r>
            <a:endParaRPr lang="en-US" dirty="0" smtClean="0"/>
          </a:p>
          <a:p>
            <a:pPr marL="171450" lvl="0" indent="-171450">
              <a:buFont typeface="Arial" panose="020B0604020202020204" pitchFamily="34" charset="0"/>
              <a:buChar char="•"/>
            </a:pPr>
            <a:r>
              <a:rPr lang="en-US" dirty="0" smtClean="0"/>
              <a:t>Student Chapter Fundraising – some examples of activities that will be helpful to kick start fundraising</a:t>
            </a:r>
            <a:r>
              <a:rPr lang="en-US" baseline="0" dirty="0" smtClean="0"/>
              <a:t> activities for student chapters.  It’s always important to check with the MA first before starting anything, but this will provide some ideas to get the creative juices flowing.</a:t>
            </a:r>
            <a:endParaRPr lang="en-US" dirty="0" smtClean="0"/>
          </a:p>
          <a:p>
            <a:pPr marL="171450" lvl="0" indent="-171450">
              <a:buFont typeface="Arial" panose="020B0604020202020204" pitchFamily="34" charset="0"/>
              <a:buChar char="•"/>
            </a:pPr>
            <a:r>
              <a:rPr lang="en-US" dirty="0" smtClean="0"/>
              <a:t>Community Service Project – will provide insight</a:t>
            </a:r>
            <a:r>
              <a:rPr lang="en-US" baseline="0" dirty="0" smtClean="0"/>
              <a:t> to harness to passion of students and help them start their own service project.  This kit includes everything from logistics to lunch to safety tips.  This is currently in development and should be out this year sometime.</a:t>
            </a:r>
            <a:endParaRPr lang="en-US" dirty="0" smtClean="0"/>
          </a:p>
          <a:p>
            <a:pPr marL="171450" lvl="0" indent="-171450">
              <a:buFont typeface="Arial" panose="020B0604020202020204" pitchFamily="34" charset="0"/>
              <a:buChar char="•"/>
            </a:pPr>
            <a:r>
              <a:rPr lang="en-US" dirty="0" smtClean="0"/>
              <a:t>Water/Environment Education Event – this will provide insight to also</a:t>
            </a:r>
            <a:r>
              <a:rPr lang="en-US" baseline="0" dirty="0" smtClean="0"/>
              <a:t> harness the passion of students and help them start their own educational event, an event that helps educate the community on the value of water.</a:t>
            </a:r>
            <a:endParaRPr lang="en-US" dirty="0" smtClean="0"/>
          </a:p>
          <a:p>
            <a:pPr marL="171450" lvl="0" indent="-171450">
              <a:buFont typeface="Arial" panose="020B0604020202020204" pitchFamily="34" charset="0"/>
              <a:buChar char="•"/>
            </a:pPr>
            <a:r>
              <a:rPr lang="en-US" dirty="0" smtClean="0"/>
              <a:t>Attending WEFTEC on a Dime – very important for students to get hints and the tools to attend WEFTEC as cheap as possible.</a:t>
            </a:r>
            <a:r>
              <a:rPr lang="en-US" baseline="0" dirty="0" smtClean="0"/>
              <a:t>  There are hints in here on transportation, lodging, meals, and networking events.  </a:t>
            </a:r>
          </a:p>
          <a:p>
            <a:pPr marL="171450" lvl="0" indent="-171450">
              <a:buFont typeface="Arial" panose="020B0604020202020204" pitchFamily="34" charset="0"/>
              <a:buChar char="•"/>
            </a:pPr>
            <a:endParaRPr lang="en-US" baseline="0" dirty="0" smtClean="0">
              <a:solidFill>
                <a:schemeClr val="tx2"/>
              </a:solidFill>
            </a:endParaRPr>
          </a:p>
          <a:p>
            <a:pPr marL="0" lvl="0" indent="0">
              <a:buFont typeface="Arial" panose="020B0604020202020204" pitchFamily="34" charset="0"/>
              <a:buNone/>
            </a:pPr>
            <a:r>
              <a:rPr lang="en-US" baseline="0" dirty="0" smtClean="0">
                <a:solidFill>
                  <a:schemeClr val="tx2"/>
                </a:solidFill>
              </a:rPr>
              <a:t>These all will be posted on wef.org, but the website is in the design phase of an overhaul (in case you can’t find them).  For a direct copy, email Caroline Pakenham cpakenham@wef.org</a:t>
            </a:r>
          </a:p>
          <a:p>
            <a:pPr marL="0" lvl="0" indent="0">
              <a:buFont typeface="Arial" panose="020B0604020202020204" pitchFamily="34" charset="0"/>
              <a:buNone/>
            </a:pPr>
            <a:r>
              <a:rPr lang="en-US" baseline="0" dirty="0" smtClean="0">
                <a:solidFill>
                  <a:schemeClr val="tx2"/>
                </a:solidFill>
              </a:rPr>
              <a:t> for more info.</a:t>
            </a:r>
          </a:p>
          <a:p>
            <a:pPr marL="0" lvl="0" indent="0">
              <a:buFont typeface="Arial" panose="020B0604020202020204" pitchFamily="34" charset="0"/>
              <a:buNone/>
            </a:pPr>
            <a:endParaRPr lang="en-US" baseline="0" dirty="0" smtClean="0">
              <a:solidFill>
                <a:schemeClr val="tx2"/>
              </a:solidFill>
            </a:endParaRPr>
          </a:p>
          <a:p>
            <a:pPr marL="0" lvl="0" indent="0">
              <a:buFont typeface="Arial" panose="020B0604020202020204" pitchFamily="34" charset="0"/>
              <a:buNone/>
            </a:pPr>
            <a:r>
              <a:rPr lang="en-US" baseline="0" dirty="0" smtClean="0">
                <a:solidFill>
                  <a:schemeClr val="tx2"/>
                </a:solidFill>
              </a:rPr>
              <a:t>A more general question would be to ask what MAs think the WEF SYPC can improve upon?  We’ve heard from a lot of student chapters that we don’t convey information to the chapters about WEFTEC and on the programs that are going on, but it would be interesting to hear what the MA thinks of us.</a:t>
            </a:r>
            <a:endParaRPr lang="fr-CA"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E92BE137-D843-4CA6-BF75-255FE1D05133}" type="slidenum">
              <a:rPr lang="en-US" smtClean="0"/>
              <a:pPr/>
              <a:t>15</a:t>
            </a:fld>
            <a:endParaRPr lang="en-US"/>
          </a:p>
        </p:txBody>
      </p:sp>
    </p:spTree>
    <p:extLst>
      <p:ext uri="{BB962C8B-B14F-4D97-AF65-F5344CB8AC3E}">
        <p14:creationId xmlns:p14="http://schemas.microsoft.com/office/powerpoint/2010/main" val="2571909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Beyond the SDC, the SYPC has developed other events at WEFTEC to reach students, promote participation, provide networking opportunities, and encourage continued involvement in the water environment industry – Career and Networking Fair (committees as well as private and public entities are invited), Service Project (develop by our committee to give back to the communities that host WEFTEC), provide lunch and services for students in the Student Lounge, Committee Meeting (I personally invite all students at the SDC to attend and participate), and the Student Chapter Meeting (which is a forum for chapter leaders from across the country to meet and exchange ideas)</a:t>
            </a:r>
          </a:p>
        </p:txBody>
      </p:sp>
      <p:sp>
        <p:nvSpPr>
          <p:cNvPr id="4" name="Slide Number Placeholder 3"/>
          <p:cNvSpPr>
            <a:spLocks noGrp="1"/>
          </p:cNvSpPr>
          <p:nvPr>
            <p:ph type="sldNum" sz="quarter" idx="10"/>
          </p:nvPr>
        </p:nvSpPr>
        <p:spPr/>
        <p:txBody>
          <a:bodyPr/>
          <a:lstStyle/>
          <a:p>
            <a:fld id="{E92BE137-D843-4CA6-BF75-255FE1D05133}" type="slidenum">
              <a:rPr lang="en-US" smtClean="0"/>
              <a:pPr/>
              <a:t>16</a:t>
            </a:fld>
            <a:endParaRPr lang="en-US"/>
          </a:p>
        </p:txBody>
      </p:sp>
    </p:spTree>
    <p:extLst>
      <p:ext uri="{BB962C8B-B14F-4D97-AF65-F5344CB8AC3E}">
        <p14:creationId xmlns:p14="http://schemas.microsoft.com/office/powerpoint/2010/main" val="1116094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One of our successful programs has been the Student Design Competition.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basis for the competition actually started with Florida WEA.  The idea was adopted and expanded by the WEF SYPC committee to be a national level competition.  But to feed that competition, we looked to support other MAs to grow their student participation through development of MA level competitions.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first competition at WEFTEC was in 2002 and it has grown ever since.  In 2009 we expanded to a second competition to provide a platform for other water environment design problems such as stormwater management design and design for communities in developing nations.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2016 there were 15 teams in competition!</a:t>
            </a:r>
          </a:p>
        </p:txBody>
      </p:sp>
      <p:sp>
        <p:nvSpPr>
          <p:cNvPr id="4" name="Slide Number Placeholder 3"/>
          <p:cNvSpPr>
            <a:spLocks noGrp="1"/>
          </p:cNvSpPr>
          <p:nvPr>
            <p:ph type="sldNum" sz="quarter" idx="10"/>
          </p:nvPr>
        </p:nvSpPr>
        <p:spPr/>
        <p:txBody>
          <a:bodyPr/>
          <a:lstStyle/>
          <a:p>
            <a:fld id="{E92BE137-D843-4CA6-BF75-255FE1D05133}" type="slidenum">
              <a:rPr lang="en-US" smtClean="0"/>
              <a:pPr/>
              <a:t>17</a:t>
            </a:fld>
            <a:endParaRPr lang="en-US"/>
          </a:p>
        </p:txBody>
      </p:sp>
    </p:spTree>
    <p:extLst>
      <p:ext uri="{BB962C8B-B14F-4D97-AF65-F5344CB8AC3E}">
        <p14:creationId xmlns:p14="http://schemas.microsoft.com/office/powerpoint/2010/main" val="3352466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2BE137-D843-4CA6-BF75-255FE1D0513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244459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ヒラギノ角ゴ Pro W3" pitchFamily="1" charset="-128"/>
                <a:cs typeface="+mn-cs"/>
              </a:rPr>
              <a:t>Designed for emerging leaders within the water quality profession who are either new to WEF membership or making a transition from being a student member to a Professional member. </a:t>
            </a:r>
            <a:r>
              <a:rPr lang="en-US" sz="1200" b="0" i="1" u="none" strike="noStrike" kern="1200" baseline="0" dirty="0" smtClean="0">
                <a:solidFill>
                  <a:schemeClr val="tx1"/>
                </a:solidFill>
                <a:latin typeface="Arial" pitchFamily="34" charset="0"/>
                <a:ea typeface="ヒラギノ角ゴ Pro W3" pitchFamily="1" charset="-128"/>
                <a:cs typeface="+mn-cs"/>
              </a:rPr>
              <a:t>Eligibility requires up to fi </a:t>
            </a:r>
            <a:r>
              <a:rPr lang="en-US" sz="1200" b="0" i="1" u="none" strike="noStrike" kern="1200" baseline="0" dirty="0" err="1" smtClean="0">
                <a:solidFill>
                  <a:schemeClr val="tx1"/>
                </a:solidFill>
                <a:latin typeface="Arial" pitchFamily="34" charset="0"/>
                <a:ea typeface="ヒラギノ角ゴ Pro W3" pitchFamily="1" charset="-128"/>
                <a:cs typeface="+mn-cs"/>
              </a:rPr>
              <a:t>ve</a:t>
            </a:r>
            <a:r>
              <a:rPr lang="en-US" sz="1200" b="0" i="1" u="none" strike="noStrike" kern="1200" baseline="0" dirty="0" smtClean="0">
                <a:solidFill>
                  <a:schemeClr val="tx1"/>
                </a:solidFill>
                <a:latin typeface="Arial" pitchFamily="34" charset="0"/>
                <a:ea typeface="ヒラギノ角ゴ Pro W3" pitchFamily="1" charset="-128"/>
                <a:cs typeface="+mn-cs"/>
              </a:rPr>
              <a:t> years work experience in the industry and less than 35 years old. Valid for the fi </a:t>
            </a:r>
            <a:r>
              <a:rPr lang="en-US" sz="1200" b="0" i="1" u="none" strike="noStrike" kern="1200" baseline="0" dirty="0" err="1" smtClean="0">
                <a:solidFill>
                  <a:schemeClr val="tx1"/>
                </a:solidFill>
                <a:latin typeface="Arial" pitchFamily="34" charset="0"/>
                <a:ea typeface="ヒラギノ角ゴ Pro W3" pitchFamily="1" charset="-128"/>
                <a:cs typeface="+mn-cs"/>
              </a:rPr>
              <a:t>rst</a:t>
            </a:r>
            <a:r>
              <a:rPr lang="en-US" sz="1200" b="0" i="1" u="none" strike="noStrike" kern="1200" baseline="0" dirty="0" smtClean="0">
                <a:solidFill>
                  <a:schemeClr val="tx1"/>
                </a:solidFill>
                <a:latin typeface="Arial" pitchFamily="34" charset="0"/>
                <a:ea typeface="ヒラギノ角ゴ Pro W3" pitchFamily="1" charset="-128"/>
                <a:cs typeface="+mn-cs"/>
              </a:rPr>
              <a:t> three years of WEF membership. </a:t>
            </a:r>
          </a:p>
          <a:p>
            <a:endParaRPr lang="en-US" sz="1200" b="0" i="1" u="none" strike="noStrike" kern="1200" baseline="0" dirty="0" smtClean="0">
              <a:solidFill>
                <a:schemeClr val="tx1"/>
              </a:solidFill>
              <a:latin typeface="Arial" pitchFamily="34" charset="0"/>
              <a:ea typeface="ヒラギノ角ゴ Pro W3" pitchFamily="1"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$47/year</a:t>
            </a:r>
            <a:r>
              <a:rPr lang="en-US" dirty="0" smtClean="0"/>
              <a:t/>
            </a:r>
            <a:br>
              <a:rPr lang="en-US" dirty="0" smtClean="0"/>
            </a:br>
            <a:r>
              <a:rPr lang="en-US" dirty="0" smtClean="0"/>
              <a:t>plus local </a:t>
            </a:r>
            <a:r>
              <a:rPr lang="en-US" dirty="0" smtClean="0">
                <a:hlinkClick r:id="rId3" action="ppaction://hlinkfile" tooltip="2013 WEF MA Dues Grid"/>
              </a:rPr>
              <a:t>WEF Member Association dues</a:t>
            </a:r>
            <a:r>
              <a:rPr lang="en-US" dirty="0" smtClean="0"/>
              <a:t> for the U.S. and Canada</a:t>
            </a:r>
          </a:p>
          <a:p>
            <a:endParaRPr lang="en-US" b="1" dirty="0" smtClean="0"/>
          </a:p>
          <a:p>
            <a:r>
              <a:rPr lang="en-US" b="1" dirty="0" smtClean="0"/>
              <a:t>Young Professional Package includes:</a:t>
            </a:r>
            <a:br>
              <a:rPr lang="en-US" b="1" dirty="0" smtClean="0"/>
            </a:br>
            <a:r>
              <a:rPr lang="en-US" dirty="0" smtClean="0"/>
              <a:t/>
            </a:r>
            <a:br>
              <a:rPr lang="en-US" dirty="0" smtClean="0"/>
            </a:br>
            <a:r>
              <a:rPr lang="en-US" dirty="0" smtClean="0"/>
              <a:t> </a:t>
            </a:r>
            <a:r>
              <a:rPr lang="en-US" sz="1200" dirty="0" smtClean="0">
                <a:effectLst/>
              </a:rPr>
              <a:t>Member subscription to </a:t>
            </a:r>
            <a:r>
              <a:rPr lang="en-US" sz="1200" i="1" kern="1200" dirty="0" smtClean="0">
                <a:solidFill>
                  <a:schemeClr val="tx1"/>
                </a:solidFill>
                <a:effectLst/>
                <a:latin typeface="Arial" pitchFamily="34" charset="0"/>
                <a:ea typeface="ヒラギノ角ゴ Pro W3" pitchFamily="1" charset="-128"/>
                <a:cs typeface="+mn-cs"/>
                <a:hlinkClick r:id="rId4" tooltip="Water Environment &amp;amp; Technology (WE&amp;amp;T)"/>
              </a:rPr>
              <a:t>Water Environment &amp; </a:t>
            </a:r>
            <a:br>
              <a:rPr lang="en-US" sz="1200" i="1" kern="1200" dirty="0" smtClean="0">
                <a:solidFill>
                  <a:schemeClr val="tx1"/>
                </a:solidFill>
                <a:effectLst/>
                <a:latin typeface="Arial" pitchFamily="34" charset="0"/>
                <a:ea typeface="ヒラギノ角ゴ Pro W3" pitchFamily="1" charset="-128"/>
                <a:cs typeface="+mn-cs"/>
                <a:hlinkClick r:id="rId4" tooltip="Water Environment &amp;amp; Technology (WE&amp;amp;T)"/>
              </a:rPr>
            </a:br>
            <a:r>
              <a:rPr lang="en-US" sz="1200" i="1" kern="1200" dirty="0" smtClean="0">
                <a:solidFill>
                  <a:schemeClr val="tx1"/>
                </a:solidFill>
                <a:effectLst/>
                <a:latin typeface="Arial" pitchFamily="34" charset="0"/>
                <a:ea typeface="ヒラギノ角ゴ Pro W3" pitchFamily="1" charset="-128"/>
                <a:cs typeface="+mn-cs"/>
                <a:hlinkClick r:id="rId4" tooltip="Water Environment &amp;amp; Technology (WE&amp;amp;T)"/>
              </a:rPr>
              <a:t>Technology (WE&amp;T)</a:t>
            </a:r>
            <a:br>
              <a:rPr lang="en-US" sz="1200" i="1" kern="1200" dirty="0" smtClean="0">
                <a:solidFill>
                  <a:schemeClr val="tx1"/>
                </a:solidFill>
                <a:effectLst/>
                <a:latin typeface="Arial" pitchFamily="34" charset="0"/>
                <a:ea typeface="ヒラギノ角ゴ Pro W3" pitchFamily="1" charset="-128"/>
                <a:cs typeface="+mn-cs"/>
                <a:hlinkClick r:id="rId4" tooltip="Water Environment &amp;amp; Technology (WE&amp;amp;T)"/>
              </a:rPr>
            </a:br>
            <a:r>
              <a:rPr lang="en-US" dirty="0" smtClean="0"/>
              <a:t>  </a:t>
            </a:r>
          </a:p>
          <a:p>
            <a:r>
              <a:rPr lang="en-US" dirty="0" smtClean="0"/>
              <a:t>Special </a:t>
            </a:r>
            <a:r>
              <a:rPr lang="en-US" sz="1200" kern="1200" dirty="0" smtClean="0">
                <a:solidFill>
                  <a:schemeClr val="tx1"/>
                </a:solidFill>
                <a:effectLst/>
                <a:latin typeface="Arial" pitchFamily="34" charset="0"/>
                <a:ea typeface="ヒラギノ角ゴ Pro W3" pitchFamily="1" charset="-128"/>
                <a:cs typeface="+mn-cs"/>
                <a:hlinkClick r:id="rId5" tooltip="WEFTEC"/>
              </a:rPr>
              <a:t>WEFTEC</a:t>
            </a:r>
            <a:r>
              <a:rPr lang="en-US" dirty="0" smtClean="0"/>
              <a:t> YP Full Week registration rate</a:t>
            </a:r>
            <a:br>
              <a:rPr lang="en-US" dirty="0" smtClean="0"/>
            </a:br>
            <a:r>
              <a:rPr lang="en-US" dirty="0" smtClean="0"/>
              <a:t>  </a:t>
            </a:r>
          </a:p>
          <a:p>
            <a:r>
              <a:rPr lang="en-US" sz="1200" dirty="0" smtClean="0">
                <a:effectLst/>
              </a:rPr>
              <a:t>Eligibility to join the </a:t>
            </a:r>
            <a:r>
              <a:rPr lang="en-US" sz="1200" dirty="0" smtClean="0">
                <a:effectLst/>
                <a:hlinkClick r:id="rId6" tooltip="WEF Students and Young Professionals Committee"/>
              </a:rPr>
              <a:t>WEF Students and </a:t>
            </a:r>
            <a:r>
              <a:rPr lang="en-US" dirty="0" smtClean="0"/>
              <a:t/>
            </a:r>
            <a:br>
              <a:rPr lang="en-US" dirty="0" smtClean="0"/>
            </a:br>
            <a:r>
              <a:rPr lang="en-US" sz="1200" dirty="0" smtClean="0">
                <a:effectLst/>
                <a:hlinkClick r:id="rId6" tooltip="WEF Students and Young Professionals Committee"/>
              </a:rPr>
              <a:t>Young Professionals Committee</a:t>
            </a:r>
            <a:r>
              <a:rPr lang="en-US" dirty="0" smtClean="0"/>
              <a:t/>
            </a:r>
            <a:br>
              <a:rPr lang="en-US" dirty="0" smtClean="0"/>
            </a:br>
            <a:r>
              <a:rPr lang="en-US" dirty="0" smtClean="0"/>
              <a:t>  </a:t>
            </a:r>
          </a:p>
          <a:p>
            <a:r>
              <a:rPr lang="en-US" dirty="0" smtClean="0"/>
              <a:t>Special </a:t>
            </a:r>
            <a:r>
              <a:rPr lang="en-US" dirty="0" smtClean="0">
                <a:hlinkClick r:id="rId5" tooltip="WEFTEC"/>
              </a:rPr>
              <a:t>WEFTEC</a:t>
            </a:r>
            <a:r>
              <a:rPr lang="en-US" dirty="0" smtClean="0"/>
              <a:t> activities, geared to meet the needs </a:t>
            </a:r>
            <a:br>
              <a:rPr lang="en-US" dirty="0" smtClean="0"/>
            </a:br>
            <a:r>
              <a:rPr lang="en-US" dirty="0" smtClean="0"/>
              <a:t>of Young Professionals </a:t>
            </a:r>
          </a:p>
          <a:p>
            <a:r>
              <a:rPr lang="en-US" sz="1200" dirty="0" smtClean="0">
                <a:effectLst/>
              </a:rPr>
              <a:t>Discount on Conferences, Workshops and Seminar registration fees</a:t>
            </a:r>
            <a:br>
              <a:rPr lang="en-US" sz="1200" dirty="0" smtClean="0">
                <a:effectLst/>
              </a:rPr>
            </a:br>
            <a:r>
              <a:rPr lang="en-US" dirty="0" smtClean="0"/>
              <a:t>  </a:t>
            </a:r>
          </a:p>
          <a:p>
            <a:r>
              <a:rPr lang="en-US" sz="1200" dirty="0" smtClean="0">
                <a:effectLst/>
              </a:rPr>
              <a:t>Member rates on the</a:t>
            </a:r>
            <a:r>
              <a:rPr lang="en-US" sz="1200" kern="1200" dirty="0" smtClean="0">
                <a:solidFill>
                  <a:schemeClr val="tx1"/>
                </a:solidFill>
                <a:effectLst/>
                <a:latin typeface="Arial" pitchFamily="34" charset="0"/>
                <a:ea typeface="ヒラギノ角ゴ Pro W3" pitchFamily="1" charset="-128"/>
                <a:cs typeface="+mn-cs"/>
                <a:hlinkClick r:id="rId7" tooltip=" WEF Knowledge Center"/>
              </a:rPr>
              <a:t> WEF Knowledge Center</a:t>
            </a:r>
            <a:r>
              <a:rPr lang="en-US" sz="1200" dirty="0" smtClean="0">
                <a:effectLst/>
              </a:rPr>
              <a:t>, offering </a:t>
            </a:r>
            <a:r>
              <a:rPr lang="en-US" dirty="0" smtClean="0"/>
              <a:t> comprehensive online training materials for water professionals and students. Study at your own pace by taking one of our courses to obtain continuing education credits. </a:t>
            </a:r>
          </a:p>
          <a:p>
            <a:r>
              <a:rPr lang="en-US" sz="1200" dirty="0" smtClean="0">
                <a:effectLst/>
              </a:rPr>
              <a:t>Discount on WEF publications and products (20-40%)</a:t>
            </a:r>
            <a:br>
              <a:rPr lang="en-US" sz="1200" dirty="0" smtClean="0">
                <a:effectLst/>
              </a:rPr>
            </a:br>
            <a:r>
              <a:rPr lang="en-US" dirty="0" smtClean="0"/>
              <a:t>  </a:t>
            </a:r>
          </a:p>
          <a:p>
            <a:r>
              <a:rPr lang="en-US" sz="1200" dirty="0" smtClean="0">
                <a:effectLst/>
              </a:rPr>
              <a:t>Subscription to </a:t>
            </a:r>
            <a:r>
              <a:rPr lang="en-US" sz="1200" i="1" kern="1200" dirty="0" smtClean="0">
                <a:solidFill>
                  <a:schemeClr val="tx1"/>
                </a:solidFill>
                <a:effectLst/>
                <a:latin typeface="Arial" pitchFamily="34" charset="0"/>
                <a:ea typeface="ヒラギノ角ゴ Pro W3" pitchFamily="1" charset="-128"/>
                <a:cs typeface="+mn-cs"/>
                <a:hlinkClick r:id="rId8" tooltip="WEF Highlights"/>
              </a:rPr>
              <a:t>WEF Highlights</a:t>
            </a:r>
            <a:r>
              <a:rPr lang="en-US" sz="1200" dirty="0" smtClean="0">
                <a:effectLst/>
              </a:rPr>
              <a:t> newsletter</a:t>
            </a:r>
            <a:br>
              <a:rPr lang="en-US" sz="1200" dirty="0" smtClean="0">
                <a:effectLst/>
              </a:rPr>
            </a:br>
            <a:r>
              <a:rPr lang="en-US" dirty="0" smtClean="0"/>
              <a:t>  </a:t>
            </a:r>
          </a:p>
          <a:p>
            <a:r>
              <a:rPr lang="en-US" sz="1200" dirty="0" smtClean="0">
                <a:effectLst/>
              </a:rPr>
              <a:t>Member pricing for additional WEF subscriptions</a:t>
            </a:r>
            <a:br>
              <a:rPr lang="en-US" sz="1200" dirty="0" smtClean="0">
                <a:effectLst/>
              </a:rPr>
            </a:br>
            <a:r>
              <a:rPr lang="en-US" dirty="0" smtClean="0"/>
              <a:t>  </a:t>
            </a:r>
          </a:p>
          <a:p>
            <a:r>
              <a:rPr lang="en-US" sz="1200" dirty="0" smtClean="0">
                <a:effectLst/>
              </a:rPr>
              <a:t>Member-only access to the complete suite of </a:t>
            </a:r>
            <a:br>
              <a:rPr lang="en-US" sz="1200" dirty="0" smtClean="0">
                <a:effectLst/>
              </a:rPr>
            </a:br>
            <a:r>
              <a:rPr lang="en-US" sz="1200" i="1" kern="1200" dirty="0" smtClean="0">
                <a:solidFill>
                  <a:schemeClr val="tx1"/>
                </a:solidFill>
                <a:effectLst/>
                <a:latin typeface="Arial" pitchFamily="34" charset="0"/>
                <a:ea typeface="ヒラギノ角ゴ Pro W3" pitchFamily="1" charset="-128"/>
                <a:cs typeface="+mn-cs"/>
                <a:hlinkClick r:id="rId9" tooltip="WEF Online Proceedings"/>
              </a:rPr>
              <a:t>WEF Online Proceedings</a:t>
            </a:r>
            <a:r>
              <a:rPr lang="en-US" sz="1200" dirty="0" smtClean="0">
                <a:effectLst/>
              </a:rPr>
              <a:t> published prior to 2012, </a:t>
            </a:r>
            <a:br>
              <a:rPr lang="en-US" sz="1200" dirty="0" smtClean="0">
                <a:effectLst/>
              </a:rPr>
            </a:br>
            <a:r>
              <a:rPr lang="en-US" sz="1200" dirty="0" smtClean="0">
                <a:effectLst/>
              </a:rPr>
              <a:t>available online and fully searchable</a:t>
            </a:r>
            <a:br>
              <a:rPr lang="en-US" sz="1200" dirty="0" smtClean="0">
                <a:effectLst/>
              </a:rPr>
            </a:br>
            <a:r>
              <a:rPr lang="en-US" dirty="0" smtClean="0"/>
              <a:t>  </a:t>
            </a:r>
          </a:p>
          <a:p>
            <a:endParaRPr lang="en-US" sz="1200" b="0" i="0" u="none" strike="noStrike" kern="1200" baseline="0" dirty="0" smtClean="0">
              <a:solidFill>
                <a:schemeClr val="tx1"/>
              </a:solidFill>
              <a:latin typeface="Arial" pitchFamily="34" charset="0"/>
              <a:ea typeface="ヒラギノ角ゴ Pro W3" pitchFamily="1" charset="-128"/>
              <a:cs typeface="+mn-cs"/>
            </a:endParaRPr>
          </a:p>
          <a:p>
            <a:endParaRPr lang="en-US" dirty="0"/>
          </a:p>
        </p:txBody>
      </p:sp>
      <p:sp>
        <p:nvSpPr>
          <p:cNvPr id="4" name="Slide Number Placeholder 3"/>
          <p:cNvSpPr>
            <a:spLocks noGrp="1"/>
          </p:cNvSpPr>
          <p:nvPr>
            <p:ph type="sldNum" sz="quarter" idx="10"/>
          </p:nvPr>
        </p:nvSpPr>
        <p:spPr/>
        <p:txBody>
          <a:bodyPr/>
          <a:lstStyle/>
          <a:p>
            <a:fld id="{B551ED25-E6BA-4A04-A6A0-EBD53C13E2AC}" type="slidenum">
              <a:rPr lang="en-US" smtClean="0"/>
              <a:pPr/>
              <a:t>19</a:t>
            </a:fld>
            <a:endParaRPr lang="en-US" dirty="0"/>
          </a:p>
        </p:txBody>
      </p:sp>
    </p:spTree>
    <p:extLst>
      <p:ext uri="{BB962C8B-B14F-4D97-AF65-F5344CB8AC3E}">
        <p14:creationId xmlns:p14="http://schemas.microsoft.com/office/powerpoint/2010/main" val="141126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92BE137-D843-4CA6-BF75-255FE1D05133}" type="slidenum">
              <a:rPr lang="en-US" smtClean="0"/>
              <a:pPr/>
              <a:t>20</a:t>
            </a:fld>
            <a:endParaRPr lang="en-US"/>
          </a:p>
        </p:txBody>
      </p:sp>
    </p:spTree>
    <p:extLst>
      <p:ext uri="{BB962C8B-B14F-4D97-AF65-F5344CB8AC3E}">
        <p14:creationId xmlns:p14="http://schemas.microsoft.com/office/powerpoint/2010/main" val="258589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spcBef>
                <a:spcPct val="0"/>
              </a:spcBef>
            </a:pPr>
            <a:r>
              <a:rPr lang="en-US" altLang="en-US" dirty="0" smtClean="0">
                <a:latin typeface="Arial" panose="020B0604020202020204" pitchFamily="34" charset="0"/>
                <a:ea typeface="Geneva"/>
                <a:cs typeface="Geneva"/>
              </a:rPr>
              <a:t>Good morning (afternoon/evening) and thank you for this opportunity ….</a:t>
            </a:r>
          </a:p>
          <a:p>
            <a:pPr defTabSz="457200" eaLnBrk="1" hangingPunct="1">
              <a:spcBef>
                <a:spcPct val="0"/>
              </a:spcBef>
            </a:pPr>
            <a:endParaRPr lang="en-US" altLang="en-US" dirty="0" smtClean="0">
              <a:latin typeface="Arial" panose="020B0604020202020204" pitchFamily="34" charset="0"/>
              <a:ea typeface="Geneva"/>
              <a:cs typeface="Geneva"/>
            </a:endParaRPr>
          </a:p>
          <a:p>
            <a:pPr defTabSz="457200" eaLnBrk="1" hangingPunct="1">
              <a:spcBef>
                <a:spcPct val="0"/>
              </a:spcBef>
            </a:pPr>
            <a:r>
              <a:rPr lang="en-US" altLang="en-US" dirty="0" smtClean="0">
                <a:latin typeface="Arial" panose="020B0604020202020204" pitchFamily="34" charset="0"/>
                <a:ea typeface="Geneva"/>
                <a:cs typeface="Geneva"/>
              </a:rPr>
              <a:t>I believe this is the most exciting time to ever be a WEF member and to be in the water profession!</a:t>
            </a:r>
          </a:p>
          <a:p>
            <a:pPr defTabSz="457200" eaLnBrk="1" hangingPunct="1">
              <a:spcBef>
                <a:spcPct val="0"/>
              </a:spcBef>
            </a:pPr>
            <a:endParaRPr lang="en-US" altLang="en-US" dirty="0" smtClean="0">
              <a:latin typeface="Arial" panose="020B0604020202020204" pitchFamily="34" charset="0"/>
              <a:ea typeface="Geneva"/>
              <a:cs typeface="Geneva"/>
            </a:endParaRPr>
          </a:p>
          <a:p>
            <a:pPr defTabSz="457200" eaLnBrk="1" hangingPunct="1">
              <a:spcBef>
                <a:spcPct val="0"/>
              </a:spcBef>
            </a:pPr>
            <a:r>
              <a:rPr lang="en-US" altLang="en-US" dirty="0" smtClean="0">
                <a:latin typeface="Arial" panose="020B0604020202020204" pitchFamily="34" charset="0"/>
                <a:ea typeface="Geneva"/>
                <a:cs typeface="Geneva"/>
              </a:rPr>
              <a:t>I say that because of the vast opportunities in front of us, and the proactive</a:t>
            </a:r>
            <a:r>
              <a:rPr lang="en-US" altLang="en-US" baseline="0" dirty="0" smtClean="0">
                <a:latin typeface="Arial" panose="020B0604020202020204" pitchFamily="34" charset="0"/>
                <a:ea typeface="Geneva"/>
                <a:cs typeface="Geneva"/>
              </a:rPr>
              <a:t> focus on Students &amp; Young Professionals.</a:t>
            </a:r>
            <a:endParaRPr lang="en-US" altLang="en-US" dirty="0" smtClean="0">
              <a:latin typeface="Arial" panose="020B0604020202020204" pitchFamily="34" charset="0"/>
              <a:ea typeface="Geneva"/>
              <a:cs typeface="Geneva"/>
            </a:endParaRPr>
          </a:p>
          <a:p>
            <a:pPr defTabSz="457200" eaLnBrk="1" hangingPunct="1">
              <a:spcBef>
                <a:spcPct val="0"/>
              </a:spcBef>
            </a:pPr>
            <a:endParaRPr lang="en-US" altLang="en-US" dirty="0" smtClean="0">
              <a:latin typeface="Arial" panose="020B0604020202020204" pitchFamily="34" charset="0"/>
              <a:ea typeface="Geneva"/>
              <a:cs typeface="Geneva"/>
            </a:endParaRPr>
          </a:p>
        </p:txBody>
      </p:sp>
    </p:spTree>
    <p:extLst>
      <p:ext uri="{BB962C8B-B14F-4D97-AF65-F5344CB8AC3E}">
        <p14:creationId xmlns:p14="http://schemas.microsoft.com/office/powerpoint/2010/main" val="794325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Non-technical newsletter developed by the SYPC to highlight MA activity.  Content is focused on YP and Student activity but we recommend MA leadership and all YP SAC committee members receive the newsletter to keep informed of what the other student chapters are doing as well as what the WEF SYPC is up to.</a:t>
            </a:r>
          </a:p>
          <a:p>
            <a:endParaRPr lang="en-US" baseline="0" dirty="0" smtClean="0"/>
          </a:p>
          <a:p>
            <a:r>
              <a:rPr lang="en-US" baseline="0" dirty="0" smtClean="0"/>
              <a:t>Content can include a review of new documents we produce (e.g. toolkits, SDC guidelines, etc.), a brief review of each of the WEF committees and what they do, goals of the SYPC for the following year, summaries of our events or the events that are planned, etc.</a:t>
            </a:r>
          </a:p>
          <a:p>
            <a:endParaRPr lang="en-US" baseline="0" dirty="0" smtClean="0"/>
          </a:p>
          <a:p>
            <a:r>
              <a:rPr lang="en-US" baseline="0" dirty="0" smtClean="0"/>
              <a:t>Produced 3-4 times/year and distribution list is wider than just the SYPC, anyone can be a member and contact Dianne Crilley to get on the list.</a:t>
            </a:r>
            <a:endParaRPr lang="en-US" dirty="0"/>
          </a:p>
        </p:txBody>
      </p:sp>
      <p:sp>
        <p:nvSpPr>
          <p:cNvPr id="4" name="Slide Number Placeholder 3"/>
          <p:cNvSpPr>
            <a:spLocks noGrp="1"/>
          </p:cNvSpPr>
          <p:nvPr>
            <p:ph type="sldNum" sz="quarter" idx="10"/>
          </p:nvPr>
        </p:nvSpPr>
        <p:spPr/>
        <p:txBody>
          <a:bodyPr/>
          <a:lstStyle/>
          <a:p>
            <a:fld id="{E92BE137-D843-4CA6-BF75-255FE1D05133}" type="slidenum">
              <a:rPr lang="en-US" smtClean="0"/>
              <a:pPr/>
              <a:t>21</a:t>
            </a:fld>
            <a:endParaRPr lang="en-US"/>
          </a:p>
        </p:txBody>
      </p:sp>
    </p:spTree>
    <p:extLst>
      <p:ext uri="{BB962C8B-B14F-4D97-AF65-F5344CB8AC3E}">
        <p14:creationId xmlns:p14="http://schemas.microsoft.com/office/powerpoint/2010/main" val="3251886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Budgeted for 12 students/</a:t>
            </a:r>
            <a:r>
              <a:rPr lang="en-US" baseline="0" dirty="0" err="1" smtClean="0"/>
              <a:t>yps</a:t>
            </a:r>
            <a:r>
              <a:rPr lang="en-US" baseline="0" dirty="0" smtClean="0"/>
              <a:t> for 2017.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Travel will be made through reimbursement (WEF will not make travel arrangements) and our committee coordinates &amp; selects applications.</a:t>
            </a:r>
          </a:p>
        </p:txBody>
      </p:sp>
      <p:sp>
        <p:nvSpPr>
          <p:cNvPr id="4" name="Slide Number Placeholder 3"/>
          <p:cNvSpPr>
            <a:spLocks noGrp="1"/>
          </p:cNvSpPr>
          <p:nvPr>
            <p:ph type="sldNum" sz="quarter" idx="10"/>
          </p:nvPr>
        </p:nvSpPr>
        <p:spPr/>
        <p:txBody>
          <a:bodyPr/>
          <a:lstStyle/>
          <a:p>
            <a:fld id="{E92BE137-D843-4CA6-BF75-255FE1D05133}" type="slidenum">
              <a:rPr lang="en-US" smtClean="0"/>
              <a:pPr/>
              <a:t>22</a:t>
            </a:fld>
            <a:endParaRPr lang="en-US"/>
          </a:p>
        </p:txBody>
      </p:sp>
    </p:spTree>
    <p:extLst>
      <p:ext uri="{BB962C8B-B14F-4D97-AF65-F5344CB8AC3E}">
        <p14:creationId xmlns:p14="http://schemas.microsoft.com/office/powerpoint/2010/main" val="3915795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ヒラギノ角ゴ Pro W3" pitchFamily="1" charset="-128"/>
                <a:cs typeface="+mn-cs"/>
              </a:rPr>
              <a:t>Committees and Communities of Practice</a:t>
            </a:r>
          </a:p>
          <a:p>
            <a:r>
              <a:rPr lang="en-US" sz="1200" b="0" i="0" u="none" strike="noStrike" kern="1200" baseline="0" dirty="0" smtClean="0">
                <a:solidFill>
                  <a:schemeClr val="tx1"/>
                </a:solidFill>
                <a:latin typeface="Arial" pitchFamily="34" charset="0"/>
                <a:ea typeface="ヒラギノ角ゴ Pro W3" pitchFamily="1" charset="-128"/>
                <a:cs typeface="+mn-cs"/>
              </a:rPr>
              <a:t>More than 2,500 members participate in WEF committee activities including writing technical manuals and books, developing training materials, and helping to develop conference programs and content. The Communities of Practice work quickly to address emerging and cross cutting water issues.</a:t>
            </a:r>
          </a:p>
          <a:p>
            <a:endParaRPr lang="en-US" sz="1200" b="0" i="0" u="none" strike="noStrike" kern="1200" baseline="0" dirty="0" smtClean="0">
              <a:solidFill>
                <a:schemeClr val="tx1"/>
              </a:solidFill>
              <a:latin typeface="Arial" pitchFamily="34" charset="0"/>
              <a:ea typeface="ヒラギノ角ゴ Pro W3" pitchFamily="1" charset="-128"/>
              <a:cs typeface="+mn-cs"/>
            </a:endParaRPr>
          </a:p>
          <a:p>
            <a:r>
              <a:rPr lang="en-US" sz="1200" b="0" i="0" u="none" strike="noStrike" kern="1200" baseline="0" dirty="0" smtClean="0">
                <a:solidFill>
                  <a:schemeClr val="tx1"/>
                </a:solidFill>
                <a:latin typeface="Arial" pitchFamily="34" charset="0"/>
                <a:ea typeface="ヒラギノ角ゴ Pro W3" pitchFamily="1" charset="-128"/>
                <a:cs typeface="+mn-cs"/>
              </a:rPr>
              <a:t>Government Affairs</a:t>
            </a:r>
          </a:p>
          <a:p>
            <a:r>
              <a:rPr lang="en-US" sz="1200" b="0" i="0" u="none" strike="noStrike" kern="1200" baseline="0" dirty="0" smtClean="0">
                <a:solidFill>
                  <a:schemeClr val="tx1"/>
                </a:solidFill>
                <a:latin typeface="Arial" pitchFamily="34" charset="0"/>
                <a:ea typeface="ヒラギノ角ゴ Pro W3" pitchFamily="1" charset="-128"/>
                <a:cs typeface="+mn-cs"/>
              </a:rPr>
              <a:t>Legislation and regulations from the federal government, EPA, and other federal agencies often impact WEF members’ activities and how environmental goals are met. To assist members and the overall water quality community, WEF regularly tracks, monitors, and actively comments on legislative, regulatory, and compliance issues.</a:t>
            </a:r>
          </a:p>
          <a:p>
            <a:endParaRPr lang="en-US" dirty="0"/>
          </a:p>
        </p:txBody>
      </p:sp>
      <p:sp>
        <p:nvSpPr>
          <p:cNvPr id="4" name="Slide Number Placeholder 3"/>
          <p:cNvSpPr>
            <a:spLocks noGrp="1"/>
          </p:cNvSpPr>
          <p:nvPr>
            <p:ph type="sldNum" sz="quarter" idx="10"/>
          </p:nvPr>
        </p:nvSpPr>
        <p:spPr/>
        <p:txBody>
          <a:bodyPr/>
          <a:lstStyle/>
          <a:p>
            <a:fld id="{B551ED25-E6BA-4A04-A6A0-EBD53C13E2AC}" type="slidenum">
              <a:rPr lang="en-US" smtClean="0"/>
              <a:pPr/>
              <a:t>23</a:t>
            </a:fld>
            <a:endParaRPr lang="en-US" dirty="0"/>
          </a:p>
        </p:txBody>
      </p:sp>
    </p:spTree>
    <p:extLst>
      <p:ext uri="{BB962C8B-B14F-4D97-AF65-F5344CB8AC3E}">
        <p14:creationId xmlns:p14="http://schemas.microsoft.com/office/powerpoint/2010/main" val="3283956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i="1" dirty="0" smtClean="0">
                <a:latin typeface="Bookman Old Style" pitchFamily="18" charset="0"/>
              </a:rPr>
              <a:t>Water Environment &amp; Technology (WE&amp;T) </a:t>
            </a:r>
            <a:r>
              <a:rPr lang="en-US" dirty="0" smtClean="0">
                <a:latin typeface="Bookman Old Style" pitchFamily="18" charset="0"/>
              </a:rPr>
              <a:t>is the premier magazine for the water quality field. </a:t>
            </a:r>
          </a:p>
          <a:p>
            <a:pPr marL="0" marR="0" indent="0" algn="l" defTabSz="914400" rtl="0" eaLnBrk="1" fontAlgn="base" latinLnBrk="0" hangingPunct="1">
              <a:lnSpc>
                <a:spcPct val="100000"/>
              </a:lnSpc>
              <a:spcBef>
                <a:spcPct val="30000"/>
              </a:spcBef>
              <a:spcAft>
                <a:spcPct val="0"/>
              </a:spcAft>
              <a:buClrTx/>
              <a:buSzTx/>
              <a:buFontTx/>
              <a:buNone/>
              <a:tabLst/>
              <a:defRPr/>
            </a:pPr>
            <a:r>
              <a:rPr lang="en-US" i="1" dirty="0" smtClean="0">
                <a:latin typeface="Bookman Old Style" pitchFamily="18" charset="0"/>
              </a:rPr>
              <a:t>WE&amp;T</a:t>
            </a:r>
            <a:r>
              <a:rPr lang="en-US" dirty="0" smtClean="0">
                <a:latin typeface="Bookman Old Style" pitchFamily="18" charset="0"/>
              </a:rPr>
              <a:t> provides information on what professionals demand: cutting-edge technologies, innovative solutions, operations and maintenance, regulatory and legislative impacts and professional development.   </a:t>
            </a:r>
          </a:p>
          <a:p>
            <a:endParaRPr lang="en-US" sz="1200" b="0" i="0" u="none" strike="noStrike" kern="1200" baseline="0" dirty="0" smtClean="0">
              <a:solidFill>
                <a:schemeClr val="tx1"/>
              </a:solidFill>
              <a:latin typeface="Arial" pitchFamily="34" charset="0"/>
              <a:ea typeface="ヒラギノ角ゴ Pro W3" pitchFamily="1" charset="-128"/>
              <a:cs typeface="+mn-cs"/>
            </a:endParaRPr>
          </a:p>
          <a:p>
            <a:r>
              <a:rPr lang="en-US" sz="1200" b="0" i="0" u="none" strike="noStrike" kern="1200" baseline="0" dirty="0" smtClean="0">
                <a:solidFill>
                  <a:schemeClr val="tx1"/>
                </a:solidFill>
                <a:latin typeface="Arial" pitchFamily="34" charset="0"/>
                <a:ea typeface="ヒラギノ角ゴ Pro W3" pitchFamily="1" charset="-128"/>
                <a:cs typeface="+mn-cs"/>
              </a:rPr>
              <a:t>Technical Publications</a:t>
            </a:r>
          </a:p>
          <a:p>
            <a:r>
              <a:rPr lang="en-US" sz="1200" b="0" i="0" u="none" strike="noStrike" kern="1200" baseline="0" dirty="0" smtClean="0">
                <a:solidFill>
                  <a:schemeClr val="tx1"/>
                </a:solidFill>
                <a:latin typeface="Arial" pitchFamily="34" charset="0"/>
                <a:ea typeface="ヒラギノ角ゴ Pro W3" pitchFamily="1" charset="-128"/>
                <a:cs typeface="+mn-cs"/>
              </a:rPr>
              <a:t>To ensure that its resources represent the state of industry practice in all areas of water quality, </a:t>
            </a:r>
          </a:p>
          <a:p>
            <a:r>
              <a:rPr lang="en-US" sz="1200" b="0" i="0" u="none" strike="noStrike" kern="1200" baseline="0" dirty="0" smtClean="0">
                <a:solidFill>
                  <a:schemeClr val="tx1"/>
                </a:solidFill>
                <a:latin typeface="Arial" pitchFamily="34" charset="0"/>
                <a:ea typeface="ヒラギノ角ゴ Pro W3" pitchFamily="1" charset="-128"/>
                <a:cs typeface="+mn-cs"/>
              </a:rPr>
              <a:t>WEF publishes more than 190 technical publications including peer-reviewed Manuals of Practice (MOPs). </a:t>
            </a:r>
          </a:p>
          <a:p>
            <a:r>
              <a:rPr lang="en-US" sz="1200" b="0" i="0" u="none" strike="noStrike" kern="1200" baseline="0" dirty="0" smtClean="0">
                <a:solidFill>
                  <a:schemeClr val="tx1"/>
                </a:solidFill>
                <a:latin typeface="Arial" pitchFamily="34" charset="0"/>
                <a:ea typeface="ヒラギノ角ゴ Pro W3" pitchFamily="1" charset="-128"/>
                <a:cs typeface="+mn-cs"/>
              </a:rPr>
              <a:t>Award-Winning Magazines and Journals</a:t>
            </a:r>
          </a:p>
          <a:p>
            <a:r>
              <a:rPr lang="en-US" sz="1200" b="0" i="1" u="none" strike="noStrike" kern="1200" baseline="0" dirty="0" smtClean="0">
                <a:solidFill>
                  <a:schemeClr val="tx1"/>
                </a:solidFill>
                <a:latin typeface="Arial" pitchFamily="34" charset="0"/>
                <a:ea typeface="ヒラギノ角ゴ Pro W3" pitchFamily="1" charset="-128"/>
                <a:cs typeface="+mn-cs"/>
              </a:rPr>
              <a:t>Water Environment &amp; Technology </a:t>
            </a:r>
            <a:endParaRPr lang="en-US" sz="1200" b="0" i="0" u="none" strike="noStrike" kern="1200" baseline="0" dirty="0" smtClean="0">
              <a:solidFill>
                <a:schemeClr val="tx1"/>
              </a:solidFill>
              <a:latin typeface="Arial" pitchFamily="34" charset="0"/>
              <a:ea typeface="ヒラギノ角ゴ Pro W3" pitchFamily="1" charset="-128"/>
              <a:cs typeface="+mn-cs"/>
            </a:endParaRPr>
          </a:p>
          <a:p>
            <a:r>
              <a:rPr lang="en-US" sz="1200" b="0" i="1" u="none" strike="noStrike" kern="1200" baseline="0" dirty="0" smtClean="0">
                <a:solidFill>
                  <a:schemeClr val="tx1"/>
                </a:solidFill>
                <a:latin typeface="Arial" pitchFamily="34" charset="0"/>
                <a:ea typeface="ヒラギノ角ゴ Pro W3" pitchFamily="1" charset="-128"/>
                <a:cs typeface="+mn-cs"/>
              </a:rPr>
              <a:t>Water Environment Research</a:t>
            </a:r>
            <a:endParaRPr lang="en-US" sz="1200" b="0" i="0" u="none" strike="noStrike" kern="1200" baseline="0" dirty="0" smtClean="0">
              <a:solidFill>
                <a:schemeClr val="tx1"/>
              </a:solidFill>
              <a:latin typeface="Arial" pitchFamily="34" charset="0"/>
              <a:ea typeface="ヒラギノ角ゴ Pro W3" pitchFamily="1" charset="-128"/>
              <a:cs typeface="+mn-cs"/>
            </a:endParaRPr>
          </a:p>
          <a:p>
            <a:r>
              <a:rPr lang="en-US" sz="1200" b="0" i="1" u="none" strike="noStrike" kern="1200" baseline="0" dirty="0" smtClean="0">
                <a:solidFill>
                  <a:schemeClr val="tx1"/>
                </a:solidFill>
                <a:latin typeface="Arial" pitchFamily="34" charset="0"/>
                <a:ea typeface="ヒラギノ角ゴ Pro W3" pitchFamily="1" charset="-128"/>
                <a:cs typeface="+mn-cs"/>
              </a:rPr>
              <a:t>World Water</a:t>
            </a:r>
            <a:endParaRPr lang="en-US" sz="1200" b="0" i="0" u="none" strike="noStrike" kern="1200" baseline="0" dirty="0" smtClean="0">
              <a:solidFill>
                <a:schemeClr val="tx1"/>
              </a:solidFill>
              <a:latin typeface="Arial" pitchFamily="34" charset="0"/>
              <a:ea typeface="ヒラギノ角ゴ Pro W3" pitchFamily="1" charset="-128"/>
              <a:cs typeface="+mn-cs"/>
            </a:endParaRPr>
          </a:p>
          <a:p>
            <a:r>
              <a:rPr lang="en-US" sz="1200" b="0" i="1" u="none" strike="noStrike" kern="1200" baseline="0" dirty="0" smtClean="0">
                <a:solidFill>
                  <a:schemeClr val="tx1"/>
                </a:solidFill>
                <a:latin typeface="Arial" pitchFamily="34" charset="0"/>
                <a:ea typeface="ヒラギノ角ゴ Pro W3" pitchFamily="1" charset="-128"/>
                <a:cs typeface="+mn-cs"/>
              </a:rPr>
              <a:t>World Water Reuse &amp; Desalination</a:t>
            </a:r>
            <a:endParaRPr lang="en-US" sz="1200" b="0" i="0" u="none" strike="noStrike" kern="1200" baseline="0" dirty="0" smtClean="0">
              <a:solidFill>
                <a:schemeClr val="tx1"/>
              </a:solidFill>
              <a:latin typeface="Arial" pitchFamily="34" charset="0"/>
              <a:ea typeface="ヒラギノ角ゴ Pro W3" pitchFamily="1" charset="-128"/>
              <a:cs typeface="+mn-cs"/>
            </a:endParaRPr>
          </a:p>
          <a:p>
            <a:r>
              <a:rPr lang="en-US" sz="1200" b="0" i="1" u="none" strike="noStrike" kern="1200" baseline="0" dirty="0" smtClean="0">
                <a:solidFill>
                  <a:schemeClr val="tx1"/>
                </a:solidFill>
                <a:latin typeface="Arial" pitchFamily="34" charset="0"/>
                <a:ea typeface="ヒラギノ角ゴ Pro W3" pitchFamily="1" charset="-128"/>
                <a:cs typeface="+mn-cs"/>
              </a:rPr>
              <a:t>World Water: Stormwater Management</a:t>
            </a:r>
            <a:endParaRPr lang="en-US" sz="1200" b="0" i="0" u="none" strike="noStrike" kern="1200" baseline="0" dirty="0" smtClean="0">
              <a:solidFill>
                <a:schemeClr val="tx1"/>
              </a:solidFill>
              <a:latin typeface="Arial" pitchFamily="34" charset="0"/>
              <a:ea typeface="ヒラギノ角ゴ Pro W3" pitchFamily="1" charset="-128"/>
              <a:cs typeface="+mn-cs"/>
            </a:endParaRPr>
          </a:p>
          <a:p>
            <a:endParaRPr lang="en-US" sz="1200" b="0" i="0" u="none" strike="noStrike" kern="1200" baseline="0" dirty="0" smtClean="0">
              <a:solidFill>
                <a:schemeClr val="tx1"/>
              </a:solidFill>
              <a:latin typeface="Arial" pitchFamily="34" charset="0"/>
              <a:ea typeface="ヒラギノ角ゴ Pro W3" pitchFamily="1" charset="-128"/>
              <a:cs typeface="+mn-cs"/>
            </a:endParaRPr>
          </a:p>
          <a:p>
            <a:r>
              <a:rPr lang="en-US" sz="1200" b="0" i="0" u="none" strike="noStrike" kern="1200" baseline="0" dirty="0" smtClean="0">
                <a:solidFill>
                  <a:schemeClr val="tx1"/>
                </a:solidFill>
                <a:latin typeface="Arial" pitchFamily="34" charset="0"/>
                <a:ea typeface="ヒラギノ角ゴ Pro W3" pitchFamily="1" charset="-128"/>
                <a:cs typeface="+mn-cs"/>
              </a:rPr>
              <a:t>Electronic Newsletters</a:t>
            </a:r>
          </a:p>
          <a:p>
            <a:r>
              <a:rPr lang="en-US" sz="1200" b="0" i="1" u="none" strike="noStrike" kern="1200" baseline="0" dirty="0" smtClean="0">
                <a:solidFill>
                  <a:schemeClr val="tx1"/>
                </a:solidFill>
                <a:latin typeface="Arial" pitchFamily="34" charset="0"/>
                <a:ea typeface="ヒラギノ角ゴ Pro W3" pitchFamily="1" charset="-128"/>
                <a:cs typeface="+mn-cs"/>
              </a:rPr>
              <a:t>The Stormwater Report e-Newsletter</a:t>
            </a:r>
            <a:endParaRPr lang="en-US" sz="1200" b="0" i="0" u="none" strike="noStrike" kern="1200" baseline="0" dirty="0" smtClean="0">
              <a:solidFill>
                <a:schemeClr val="tx1"/>
              </a:solidFill>
              <a:latin typeface="Arial" pitchFamily="34" charset="0"/>
              <a:ea typeface="ヒラギノ角ゴ Pro W3" pitchFamily="1" charset="-128"/>
              <a:cs typeface="+mn-cs"/>
            </a:endParaRPr>
          </a:p>
          <a:p>
            <a:r>
              <a:rPr lang="en-US" sz="1200" b="0" i="1" u="none" strike="noStrike" kern="1200" baseline="0" dirty="0" smtClean="0">
                <a:solidFill>
                  <a:schemeClr val="tx1"/>
                </a:solidFill>
                <a:latin typeface="Arial" pitchFamily="34" charset="0"/>
                <a:ea typeface="ヒラギノ角ゴ Pro W3" pitchFamily="1" charset="-128"/>
                <a:cs typeface="+mn-cs"/>
              </a:rPr>
              <a:t>National Biosolids Partnership e-Newsletter</a:t>
            </a:r>
            <a:endParaRPr lang="en-US" sz="1200" b="0" i="0" u="none" strike="noStrike" kern="1200" baseline="0" dirty="0" smtClean="0">
              <a:solidFill>
                <a:schemeClr val="tx1"/>
              </a:solidFill>
              <a:latin typeface="Arial" pitchFamily="34" charset="0"/>
              <a:ea typeface="ヒラギノ角ゴ Pro W3" pitchFamily="1" charset="-128"/>
              <a:cs typeface="+mn-cs"/>
            </a:endParaRPr>
          </a:p>
          <a:p>
            <a:r>
              <a:rPr lang="en-US" sz="1200" b="0" i="1" u="none" strike="noStrike" kern="1200" baseline="0" dirty="0" smtClean="0">
                <a:solidFill>
                  <a:schemeClr val="tx1"/>
                </a:solidFill>
                <a:latin typeface="Arial" pitchFamily="34" charset="0"/>
                <a:ea typeface="ヒラギノ角ゴ Pro W3" pitchFamily="1" charset="-128"/>
                <a:cs typeface="+mn-cs"/>
              </a:rPr>
              <a:t>Water Environment Regulation Watch</a:t>
            </a:r>
            <a:endParaRPr lang="en-US" sz="1200" b="0" i="0" u="none" strike="noStrike" kern="1200" baseline="0" dirty="0" smtClean="0">
              <a:solidFill>
                <a:schemeClr val="tx1"/>
              </a:solidFill>
              <a:latin typeface="Arial" pitchFamily="34" charset="0"/>
              <a:ea typeface="ヒラギノ角ゴ Pro W3" pitchFamily="1" charset="-128"/>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551ED25-E6BA-4A04-A6A0-EBD53C13E2AC}" type="slidenum">
              <a:rPr lang="en-US" smtClean="0"/>
              <a:pPr/>
              <a:t>24</a:t>
            </a:fld>
            <a:endParaRPr lang="en-US" dirty="0"/>
          </a:p>
        </p:txBody>
      </p:sp>
    </p:spTree>
    <p:extLst>
      <p:ext uri="{BB962C8B-B14F-4D97-AF65-F5344CB8AC3E}">
        <p14:creationId xmlns:p14="http://schemas.microsoft.com/office/powerpoint/2010/main" val="533354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i="1" dirty="0" smtClean="0">
                <a:latin typeface="Bookman Old Style" pitchFamily="18" charset="0"/>
              </a:rPr>
              <a:t>WEFCOM is WEF’s community network.</a:t>
            </a:r>
            <a:r>
              <a:rPr lang="en-US" i="1" baseline="0" dirty="0" smtClean="0">
                <a:latin typeface="Bookman Old Style" pitchFamily="18" charset="0"/>
              </a:rPr>
              <a:t>  Keep up with the S&amp;YPs through it.</a:t>
            </a:r>
          </a:p>
          <a:p>
            <a:endParaRPr lang="en-US" dirty="0"/>
          </a:p>
        </p:txBody>
      </p:sp>
      <p:sp>
        <p:nvSpPr>
          <p:cNvPr id="4" name="Slide Number Placeholder 3"/>
          <p:cNvSpPr>
            <a:spLocks noGrp="1"/>
          </p:cNvSpPr>
          <p:nvPr>
            <p:ph type="sldNum" sz="quarter" idx="10"/>
          </p:nvPr>
        </p:nvSpPr>
        <p:spPr/>
        <p:txBody>
          <a:bodyPr/>
          <a:lstStyle/>
          <a:p>
            <a:fld id="{B551ED25-E6BA-4A04-A6A0-EBD53C13E2AC}" type="slidenum">
              <a:rPr lang="en-US" smtClean="0"/>
              <a:pPr/>
              <a:t>25</a:t>
            </a:fld>
            <a:endParaRPr lang="en-US" dirty="0"/>
          </a:p>
        </p:txBody>
      </p:sp>
    </p:spTree>
    <p:extLst>
      <p:ext uri="{BB962C8B-B14F-4D97-AF65-F5344CB8AC3E}">
        <p14:creationId xmlns:p14="http://schemas.microsoft.com/office/powerpoint/2010/main" val="4189546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 in numbers…. Advocacy, partners, science, collaboration,</a:t>
            </a:r>
            <a:r>
              <a:rPr lang="en-US" baseline="0" dirty="0" smtClean="0"/>
              <a:t> awareness</a:t>
            </a:r>
            <a:endParaRPr lang="en-US" dirty="0"/>
          </a:p>
        </p:txBody>
      </p:sp>
      <p:sp>
        <p:nvSpPr>
          <p:cNvPr id="4" name="Slide Number Placeholder 3"/>
          <p:cNvSpPr>
            <a:spLocks noGrp="1"/>
          </p:cNvSpPr>
          <p:nvPr>
            <p:ph type="sldNum" sz="quarter" idx="10"/>
          </p:nvPr>
        </p:nvSpPr>
        <p:spPr/>
        <p:txBody>
          <a:bodyPr/>
          <a:lstStyle/>
          <a:p>
            <a:fld id="{B551ED25-E6BA-4A04-A6A0-EBD53C13E2AC}" type="slidenum">
              <a:rPr lang="en-US" smtClean="0"/>
              <a:pPr/>
              <a:t>26</a:t>
            </a:fld>
            <a:endParaRPr lang="en-US" dirty="0"/>
          </a:p>
        </p:txBody>
      </p:sp>
    </p:spTree>
    <p:extLst>
      <p:ext uri="{BB962C8B-B14F-4D97-AF65-F5344CB8AC3E}">
        <p14:creationId xmlns:p14="http://schemas.microsoft.com/office/powerpoint/2010/main" val="4013734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5942D-C9BF-4651-9DE8-0458E5445D69}" type="slidenum">
              <a:rPr lang="en-US"/>
              <a:pPr/>
              <a:t>27</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03624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Formed in</a:t>
            </a:r>
            <a:r>
              <a:rPr lang="en-US" baseline="0" dirty="0" smtClean="0"/>
              <a:t> 1928  originally to organize a conference and publish a research journal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Headquartered in Alexandria Virginia just outside Washington, DC</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a:buFont typeface="Arial" pitchFamily="34" charset="0"/>
              <a:buNone/>
            </a:pPr>
            <a:r>
              <a:rPr lang="en-US" baseline="0" dirty="0" smtClean="0"/>
              <a:t>Not-for-profit technical and educational organization for water professionals</a:t>
            </a:r>
          </a:p>
          <a:p>
            <a:pPr>
              <a:buFont typeface="Arial" pitchFamily="34" charset="0"/>
              <a:buNone/>
            </a:pPr>
            <a:endParaRPr lang="en-US" baseline="0" dirty="0" smtClean="0"/>
          </a:p>
          <a:p>
            <a:r>
              <a:rPr lang="en-US" baseline="0" dirty="0" smtClean="0"/>
              <a:t>90 employees and Dr. Eileen O’Neill is Executive Director. </a:t>
            </a:r>
            <a:r>
              <a:rPr lang="en-US" sz="1200" kern="1200" baseline="0" dirty="0" smtClean="0">
                <a:solidFill>
                  <a:schemeClr val="tx1"/>
                </a:solidFill>
                <a:effectLst/>
                <a:latin typeface="Arial" pitchFamily="34" charset="0"/>
                <a:ea typeface="ヒラギノ角ゴ Pro W3" pitchFamily="1" charset="-128"/>
                <a:cs typeface="+mn-cs"/>
              </a:rPr>
              <a:t>  She has worked for </a:t>
            </a:r>
            <a:r>
              <a:rPr lang="en-US" sz="1200" kern="1200" dirty="0" smtClean="0">
                <a:solidFill>
                  <a:schemeClr val="tx1"/>
                </a:solidFill>
                <a:effectLst/>
                <a:latin typeface="Arial" pitchFamily="34" charset="0"/>
                <a:ea typeface="ヒラギノ角ゴ Pro W3" pitchFamily="1" charset="-128"/>
                <a:cs typeface="+mn-cs"/>
              </a:rPr>
              <a:t>the Federation for more than 20 years in a variety of positions, including with responsibility for oversight of WEF’s technical, international, and communications programs, and served as the organization’s chief technical officer before becoming deputy executive director in late 2011.</a:t>
            </a:r>
          </a:p>
          <a:p>
            <a:r>
              <a:rPr lang="en-US" sz="1200" kern="1200" dirty="0" smtClean="0">
                <a:solidFill>
                  <a:schemeClr val="tx1"/>
                </a:solidFill>
                <a:effectLst/>
                <a:latin typeface="Arial" pitchFamily="34" charset="0"/>
                <a:ea typeface="ヒラギノ角ゴ Pro W3" pitchFamily="1" charset="-128"/>
                <a:cs typeface="+mn-cs"/>
              </a:rPr>
              <a:t> </a:t>
            </a:r>
          </a:p>
          <a:p>
            <a:r>
              <a:rPr lang="en-US" sz="1200" kern="1200" dirty="0" smtClean="0">
                <a:solidFill>
                  <a:schemeClr val="tx1"/>
                </a:solidFill>
                <a:effectLst/>
                <a:latin typeface="Arial" pitchFamily="34" charset="0"/>
                <a:ea typeface="ヒラギノ角ゴ Pro W3" pitchFamily="1" charset="-128"/>
                <a:cs typeface="+mn-cs"/>
              </a:rPr>
              <a:t>Before joining WEF she worked as an academic and in environmental consulting in the U.S. and in Europe.  She has a B.S. in Soil Science from the University of Newcastle-upon-Tyne (U.K.) and a Ph.D. in Soil Science from the University of Aberdeen (U.K.) and undertook a postdoctoral traineeship in Environmental Toxicology at the University of Wisconsin at Madison.  </a:t>
            </a:r>
          </a:p>
          <a:p>
            <a:pPr>
              <a:buFont typeface="Arial" pitchFamily="34" charset="0"/>
              <a:buNone/>
            </a:pPr>
            <a:endParaRPr lang="en-US" baseline="0" dirty="0" smtClean="0"/>
          </a:p>
          <a:p>
            <a:pPr>
              <a:buFont typeface="Arial" pitchFamily="34" charset="0"/>
              <a:buNone/>
            </a:pPr>
            <a:r>
              <a:rPr lang="en-US" baseline="0" dirty="0" smtClean="0"/>
              <a:t>34,000 members in the United States and around the globe working  for water/wastewater utilities (over 40% of the membership), for consultants, equipment/technology providers, or as  regulators, academics</a:t>
            </a:r>
          </a:p>
          <a:p>
            <a:pPr>
              <a:buFont typeface="Arial" pitchFamily="34" charset="0"/>
              <a:buNone/>
            </a:pPr>
            <a:endParaRPr lang="en-US" baseline="0" dirty="0" smtClean="0"/>
          </a:p>
          <a:p>
            <a:pPr>
              <a:buFont typeface="Arial" pitchFamily="34" charset="0"/>
              <a:buNone/>
            </a:pPr>
            <a:r>
              <a:rPr lang="en-US" baseline="0" dirty="0" smtClean="0"/>
              <a:t>A federation of member associations</a:t>
            </a:r>
          </a:p>
          <a:p>
            <a:pPr>
              <a:buFont typeface="Arial" pitchFamily="34" charset="0"/>
              <a:buChar char="•"/>
            </a:pPr>
            <a:endParaRPr lang="en-US" baseline="0" dirty="0" smtClean="0"/>
          </a:p>
          <a:p>
            <a:pPr>
              <a:buFont typeface="Arial" pitchFamily="34" charset="0"/>
              <a:buChar char="•"/>
            </a:pPr>
            <a:r>
              <a:rPr lang="en-US" dirty="0" smtClean="0"/>
              <a:t>MAs</a:t>
            </a:r>
            <a:r>
              <a:rPr lang="en-US" baseline="0" dirty="0" smtClean="0"/>
              <a:t> and WEF </a:t>
            </a:r>
            <a:r>
              <a:rPr lang="en-US" dirty="0" smtClean="0"/>
              <a:t>staff proudly work to achieve our mission to provide bold leadership, champion innovation, connect water professionals, and leverage knowledge to support clean and safe water worldwide.</a:t>
            </a:r>
          </a:p>
          <a:p>
            <a:pPr>
              <a:buFont typeface="Arial" pitchFamily="34" charset="0"/>
              <a:buChar cha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551ED25-E6BA-4A04-A6A0-EBD53C13E2AC}" type="slidenum">
              <a:rPr lang="en-US" smtClean="0"/>
              <a:pPr/>
              <a:t>3</a:t>
            </a:fld>
            <a:endParaRPr lang="en-US" dirty="0"/>
          </a:p>
        </p:txBody>
      </p:sp>
    </p:spTree>
    <p:extLst>
      <p:ext uri="{BB962C8B-B14F-4D97-AF65-F5344CB8AC3E}">
        <p14:creationId xmlns:p14="http://schemas.microsoft.com/office/powerpoint/2010/main" val="2896271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pitchFamily="34" charset="0"/>
                <a:ea typeface="ヒラギノ角ゴ Pro W3" pitchFamily="1" charset="-128"/>
                <a:cs typeface="+mn-cs"/>
              </a:rPr>
              <a:t>WEF’s diverse membership includes scientists, engineers, regulators, academics, utility managers, plant operators, and other professionals.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Arial" pitchFamily="34" charset="0"/>
              <a:ea typeface="ヒラギノ角ゴ Pro W3" pitchFamily="1"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pitchFamily="34" charset="0"/>
                <a:ea typeface="ヒラギノ角ゴ Pro W3" pitchFamily="1" charset="-128"/>
                <a:cs typeface="+mn-cs"/>
              </a:rPr>
              <a:t>WEF uses this collective knowledge to further a shared goal of improving water quality around the world.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Arial" pitchFamily="34" charset="0"/>
              <a:ea typeface="ヒラギノ角ゴ Pro W3" pitchFamily="1"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pitchFamily="34" charset="0"/>
                <a:ea typeface="ヒラギノ角ゴ Pro W3" pitchFamily="1" charset="-128"/>
                <a:cs typeface="+mn-cs"/>
              </a:rPr>
              <a:t>We are our members, they are critical to WEF accomplishing its mission. </a:t>
            </a:r>
            <a:endParaRPr lang="en-US" dirty="0" smtClean="0"/>
          </a:p>
          <a:p>
            <a:endParaRPr lang="en-US" dirty="0"/>
          </a:p>
        </p:txBody>
      </p:sp>
      <p:sp>
        <p:nvSpPr>
          <p:cNvPr id="4" name="Slide Number Placeholder 3"/>
          <p:cNvSpPr>
            <a:spLocks noGrp="1"/>
          </p:cNvSpPr>
          <p:nvPr>
            <p:ph type="sldNum" sz="quarter" idx="10"/>
          </p:nvPr>
        </p:nvSpPr>
        <p:spPr/>
        <p:txBody>
          <a:bodyPr/>
          <a:lstStyle/>
          <a:p>
            <a:fld id="{B551ED25-E6BA-4A04-A6A0-EBD53C13E2AC}" type="slidenum">
              <a:rPr lang="en-US" smtClean="0"/>
              <a:pPr/>
              <a:t>4</a:t>
            </a:fld>
            <a:endParaRPr lang="en-US" dirty="0"/>
          </a:p>
        </p:txBody>
      </p:sp>
    </p:spTree>
    <p:extLst>
      <p:ext uri="{BB962C8B-B14F-4D97-AF65-F5344CB8AC3E}">
        <p14:creationId xmlns:p14="http://schemas.microsoft.com/office/powerpoint/2010/main" val="355856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ヒラギノ角ゴ Pro W3" pitchFamily="1" charset="-128"/>
                <a:cs typeface="+mn-cs"/>
              </a:rPr>
              <a:t>It all begins with the vision</a:t>
            </a:r>
          </a:p>
          <a:p>
            <a:r>
              <a:rPr lang="en-US" sz="1200" b="0" i="0" u="none" strike="noStrike" kern="1200" baseline="0" dirty="0" smtClean="0">
                <a:solidFill>
                  <a:schemeClr val="tx1"/>
                </a:solidFill>
                <a:latin typeface="Arial" pitchFamily="34" charset="0"/>
                <a:ea typeface="ヒラギノ角ゴ Pro W3" pitchFamily="1" charset="-128"/>
                <a:cs typeface="+mn-cs"/>
              </a:rPr>
              <a:t>relevant</a:t>
            </a:r>
          </a:p>
          <a:p>
            <a:endParaRPr lang="en-US" sz="1200" b="0" i="0" u="none" strike="noStrike" kern="1200" baseline="0" dirty="0" smtClean="0">
              <a:solidFill>
                <a:schemeClr val="tx1"/>
              </a:solidFill>
              <a:latin typeface="Arial" pitchFamily="34" charset="0"/>
              <a:ea typeface="ヒラギノ角ゴ Pro W3" pitchFamily="1" charset="-128"/>
              <a:cs typeface="+mn-cs"/>
            </a:endParaRPr>
          </a:p>
          <a:p>
            <a:r>
              <a:rPr lang="en-US" sz="1200" b="0" i="0" u="none" strike="noStrike" kern="1200" baseline="0" dirty="0" smtClean="0">
                <a:solidFill>
                  <a:schemeClr val="tx1"/>
                </a:solidFill>
                <a:latin typeface="Arial" pitchFamily="34" charset="0"/>
                <a:ea typeface="ヒラギノ角ゴ Pro W3" pitchFamily="1" charset="-128"/>
                <a:cs typeface="+mn-cs"/>
              </a:rPr>
              <a:t>VISION		</a:t>
            </a:r>
          </a:p>
          <a:p>
            <a:pPr>
              <a:defRPr/>
            </a:pPr>
            <a:r>
              <a:rPr lang="en-US" dirty="0" smtClean="0">
                <a:ea typeface="Geneva"/>
                <a:cs typeface="Geneva"/>
              </a:rPr>
              <a:t>At the core of WEF’s efforts are four critical objectives that WEF leaders and staff work hard to fulfill: </a:t>
            </a:r>
          </a:p>
          <a:p>
            <a:pPr marL="171450" indent="-171450">
              <a:buFont typeface="Arial" panose="020B0604020202020204" pitchFamily="34" charset="0"/>
              <a:buChar char="•"/>
              <a:defRPr/>
            </a:pPr>
            <a:r>
              <a:rPr lang="en-US" dirty="0" smtClean="0">
                <a:ea typeface="Geneva"/>
                <a:cs typeface="Geneva"/>
              </a:rPr>
              <a:t>To connect water professionals</a:t>
            </a:r>
          </a:p>
          <a:p>
            <a:pPr marL="171450" indent="-171450">
              <a:buFont typeface="Arial" panose="020B0604020202020204" pitchFamily="34" charset="0"/>
              <a:buChar char="•"/>
              <a:defRPr/>
            </a:pPr>
            <a:r>
              <a:rPr lang="en-US" dirty="0" smtClean="0">
                <a:ea typeface="Geneva"/>
                <a:cs typeface="Geneva"/>
              </a:rPr>
              <a:t>To enrich the expertise of water professionals</a:t>
            </a:r>
          </a:p>
          <a:p>
            <a:pPr marL="171450" indent="-171450">
              <a:buFont typeface="Arial" panose="020B0604020202020204" pitchFamily="34" charset="0"/>
              <a:buChar char="•"/>
              <a:defRPr/>
            </a:pPr>
            <a:r>
              <a:rPr lang="en-US" dirty="0" smtClean="0">
                <a:ea typeface="Geneva"/>
                <a:cs typeface="Geneva"/>
              </a:rPr>
              <a:t>Increase the awareness of the value and impact of water</a:t>
            </a:r>
          </a:p>
          <a:p>
            <a:pPr marL="171450" indent="-171450">
              <a:buFont typeface="Arial" panose="020B0604020202020204" pitchFamily="34" charset="0"/>
              <a:buChar char="•"/>
              <a:defRPr/>
            </a:pPr>
            <a:r>
              <a:rPr lang="en-US" dirty="0" smtClean="0">
                <a:ea typeface="Geneva"/>
                <a:cs typeface="Geneva"/>
              </a:rPr>
              <a:t>And to provide a platform for water sector innovation</a:t>
            </a:r>
          </a:p>
          <a:p>
            <a:pPr>
              <a:defRPr/>
            </a:pPr>
            <a:endParaRPr lang="en-US" dirty="0" smtClean="0">
              <a:ea typeface="Geneva"/>
              <a:cs typeface="Geneva"/>
            </a:endParaRPr>
          </a:p>
          <a:p>
            <a:pPr>
              <a:defRPr/>
            </a:pPr>
            <a:r>
              <a:rPr lang="en-US" dirty="0" smtClean="0">
                <a:ea typeface="Geneva"/>
                <a:cs typeface="Geneva"/>
              </a:rPr>
              <a:t>We are equipped with a solid Business Plan that guides us to better focus and shape our resource commitments so that we can better serve all of you.</a:t>
            </a:r>
          </a:p>
          <a:p>
            <a:pPr eaLnBrk="1" hangingPunct="1">
              <a:defRPr/>
            </a:pPr>
            <a:r>
              <a:rPr lang="en-US" dirty="0" smtClean="0">
                <a:ea typeface="ＭＳ Ｐゴシック" pitchFamily="-48" charset="-128"/>
              </a:rPr>
              <a:t/>
            </a:r>
            <a:br>
              <a:rPr lang="en-US" dirty="0" smtClean="0">
                <a:ea typeface="ＭＳ Ｐゴシック" pitchFamily="-48" charset="-128"/>
              </a:rPr>
            </a:br>
            <a:endParaRPr lang="en-US" altLang="en-US" dirty="0" smtClean="0">
              <a:latin typeface="Arial" panose="020B0604020202020204" pitchFamily="34" charset="0"/>
              <a:ea typeface="ヒラギノ角ゴ Pro W3"/>
              <a:cs typeface="ヒラギノ角ゴ Pro W3"/>
            </a:endParaRPr>
          </a:p>
        </p:txBody>
      </p:sp>
      <p:sp>
        <p:nvSpPr>
          <p:cNvPr id="4" name="Slide Number Placeholder 3"/>
          <p:cNvSpPr>
            <a:spLocks noGrp="1"/>
          </p:cNvSpPr>
          <p:nvPr>
            <p:ph type="sldNum" sz="quarter" idx="10"/>
          </p:nvPr>
        </p:nvSpPr>
        <p:spPr/>
        <p:txBody>
          <a:bodyPr/>
          <a:lstStyle/>
          <a:p>
            <a:fld id="{B551ED25-E6BA-4A04-A6A0-EBD53C13E2AC}" type="slidenum">
              <a:rPr lang="en-US" smtClean="0"/>
              <a:pPr/>
              <a:t>5</a:t>
            </a:fld>
            <a:endParaRPr lang="en-US" dirty="0"/>
          </a:p>
        </p:txBody>
      </p:sp>
    </p:spTree>
    <p:extLst>
      <p:ext uri="{BB962C8B-B14F-4D97-AF65-F5344CB8AC3E}">
        <p14:creationId xmlns:p14="http://schemas.microsoft.com/office/powerpoint/2010/main" val="2681072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WEF’s Member Associations (MA’s) provide exciting and informative activities and services to WEF members around the world. </a:t>
            </a:r>
          </a:p>
          <a:p>
            <a:endParaRPr lang="en-US" dirty="0" smtClean="0"/>
          </a:p>
          <a:p>
            <a:r>
              <a:rPr lang="en-US" dirty="0" smtClean="0"/>
              <a:t>Their programs include high quality technical conferences, operator training and certification programs, local and regional legislative and regulatory activities, educational programs, affiliations with other professional organizations, and much more.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551ED25-E6BA-4A04-A6A0-EBD53C13E2AC}" type="slidenum">
              <a:rPr lang="en-US" smtClean="0"/>
              <a:pPr/>
              <a:t>6</a:t>
            </a:fld>
            <a:endParaRPr lang="en-US" dirty="0"/>
          </a:p>
        </p:txBody>
      </p:sp>
    </p:spTree>
    <p:extLst>
      <p:ext uri="{BB962C8B-B14F-4D97-AF65-F5344CB8AC3E}">
        <p14:creationId xmlns:p14="http://schemas.microsoft.com/office/powerpoint/2010/main" val="3003690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pitchFamily="34" charset="0"/>
                <a:ea typeface="ヒラギノ角ゴ Pro W3" pitchFamily="1" charset="-128"/>
                <a:cs typeface="+mn-cs"/>
              </a:rPr>
              <a:t>Develop an engaged membership that is representative of the multiple practice areas of the water environment industry.	</a:t>
            </a:r>
          </a:p>
          <a:p>
            <a:r>
              <a:rPr lang="en-US" sz="1200" b="0" i="0" u="none" strike="noStrike" kern="1200" baseline="0" dirty="0" smtClean="0">
                <a:solidFill>
                  <a:schemeClr val="tx1"/>
                </a:solidFill>
                <a:latin typeface="Arial" pitchFamily="34" charset="0"/>
                <a:ea typeface="ヒラギノ角ゴ Pro W3" pitchFamily="1" charset="-128"/>
                <a:cs typeface="+mn-cs"/>
              </a:rPr>
              <a:t>a. Increase the percentage of WEF members who actively participate in key strategic areas of WEF and use WEF services.</a:t>
            </a:r>
          </a:p>
          <a:p>
            <a:r>
              <a:rPr lang="en-US" sz="1200" b="0" i="0" u="none" strike="noStrike" kern="1200" baseline="0" dirty="0" smtClean="0">
                <a:solidFill>
                  <a:schemeClr val="tx1"/>
                </a:solidFill>
                <a:latin typeface="Arial" pitchFamily="34" charset="0"/>
                <a:ea typeface="ヒラギノ角ゴ Pro W3" pitchFamily="1" charset="-128"/>
                <a:cs typeface="+mn-cs"/>
              </a:rPr>
              <a:t>b. Increase the number of members from sectors that are currently under-represented: academics/researchers, operators, stormwater, young professionals, and students. 	</a:t>
            </a:r>
          </a:p>
        </p:txBody>
      </p:sp>
      <p:sp>
        <p:nvSpPr>
          <p:cNvPr id="4" name="Slide Number Placeholder 3"/>
          <p:cNvSpPr>
            <a:spLocks noGrp="1"/>
          </p:cNvSpPr>
          <p:nvPr>
            <p:ph type="sldNum" sz="quarter" idx="10"/>
          </p:nvPr>
        </p:nvSpPr>
        <p:spPr/>
        <p:txBody>
          <a:bodyPr/>
          <a:lstStyle/>
          <a:p>
            <a:fld id="{B551ED25-E6BA-4A04-A6A0-EBD53C13E2AC}" type="slidenum">
              <a:rPr lang="en-US" smtClean="0"/>
              <a:pPr/>
              <a:t>7</a:t>
            </a:fld>
            <a:endParaRPr lang="en-US" dirty="0"/>
          </a:p>
        </p:txBody>
      </p:sp>
    </p:spTree>
    <p:extLst>
      <p:ext uri="{BB962C8B-B14F-4D97-AF65-F5344CB8AC3E}">
        <p14:creationId xmlns:p14="http://schemas.microsoft.com/office/powerpoint/2010/main" val="2974656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ヒラギノ角ゴ Pro W3" pitchFamily="1" charset="-128"/>
                <a:cs typeface="+mn-cs"/>
              </a:rPr>
              <a:t>Critical Objectives &amp; STRATEGIC GOALS</a:t>
            </a:r>
          </a:p>
          <a:p>
            <a:endParaRPr lang="en-US" sz="1200" b="0" i="0" u="none" strike="noStrike" kern="1200" baseline="0" dirty="0" smtClean="0">
              <a:solidFill>
                <a:schemeClr val="tx1"/>
              </a:solidFill>
              <a:latin typeface="Arial" pitchFamily="34" charset="0"/>
              <a:ea typeface="ヒラギノ角ゴ Pro W3" pitchFamily="1" charset="-128"/>
              <a:cs typeface="+mn-cs"/>
            </a:endParaRPr>
          </a:p>
          <a:p>
            <a:r>
              <a:rPr lang="en-US" sz="1200" kern="1200" dirty="0" smtClean="0">
                <a:latin typeface="Arial" pitchFamily="34" charset="0"/>
                <a:ea typeface="ヒラギノ角ゴ Pro W3" pitchFamily="1" charset="-128"/>
              </a:rPr>
              <a:t>Collaborate with water sector partners to define and create a bold, aspirational, and public call to action to accelerate resource recovery.</a:t>
            </a:r>
          </a:p>
          <a:p>
            <a:r>
              <a:rPr lang="en-US" sz="1200" kern="1200" dirty="0" smtClean="0">
                <a:latin typeface="Arial" pitchFamily="34" charset="0"/>
                <a:ea typeface="ヒラギノ角ゴ Pro W3" pitchFamily="1" charset="-128"/>
              </a:rPr>
              <a:t>Identify, analyze, and decrease barriers to innovation in the U.S./Canadian regulatory framework.</a:t>
            </a:r>
          </a:p>
          <a:p>
            <a:r>
              <a:rPr lang="en-US" sz="1200" kern="1200" dirty="0" smtClean="0">
                <a:latin typeface="Arial" pitchFamily="34" charset="0"/>
                <a:ea typeface="ヒラギノ角ゴ Pro W3" pitchFamily="1" charset="-128"/>
              </a:rPr>
              <a:t>Increase opportunities to synthesize the current state of knowledge and advance the state of science, focusing on priority innovative approaches or technologies that would most benefit the sector.</a:t>
            </a:r>
          </a:p>
          <a:p>
            <a:endParaRPr lang="en-US" sz="1200" kern="1200" dirty="0" smtClean="0">
              <a:latin typeface="Arial" pitchFamily="34" charset="0"/>
              <a:ea typeface="ヒラギノ角ゴ Pro W3" pitchFamily="1" charset="-128"/>
            </a:endParaRPr>
          </a:p>
          <a:p>
            <a:r>
              <a:rPr lang="en-US" sz="1200" kern="1200" dirty="0" smtClean="0">
                <a:latin typeface="Arial" pitchFamily="34" charset="0"/>
                <a:ea typeface="ヒラギノ角ゴ Pro W3" pitchFamily="1" charset="-128"/>
              </a:rPr>
              <a:t>Promote the adoption of innovative utility management and financing practices.</a:t>
            </a:r>
          </a:p>
          <a:p>
            <a:r>
              <a:rPr lang="en-US" sz="1200" kern="1200" dirty="0" smtClean="0">
                <a:latin typeface="Arial" pitchFamily="34" charset="0"/>
                <a:ea typeface="ヒラギノ角ゴ Pro W3" pitchFamily="1" charset="-128"/>
              </a:rPr>
              <a:t>Catalyze sector-wide action toward development of the water workforce of the future. 	</a:t>
            </a:r>
          </a:p>
          <a:p>
            <a:endParaRPr lang="en-US" sz="1200" b="0" i="0" u="none" strike="noStrike" kern="1200" baseline="0" dirty="0" smtClean="0">
              <a:solidFill>
                <a:schemeClr val="tx1"/>
              </a:solidFill>
              <a:latin typeface="Arial" pitchFamily="34" charset="0"/>
              <a:ea typeface="ヒラギノ角ゴ Pro W3" pitchFamily="1" charset="-128"/>
              <a:cs typeface="+mn-cs"/>
            </a:endParaRPr>
          </a:p>
          <a:p>
            <a:endParaRPr lang="en-US" sz="1200" b="0" i="0" u="none" strike="noStrike" kern="1200" baseline="0" dirty="0" smtClean="0">
              <a:solidFill>
                <a:schemeClr val="tx1"/>
              </a:solidFill>
              <a:latin typeface="Arial" pitchFamily="34" charset="0"/>
              <a:ea typeface="ヒラギノ角ゴ Pro W3" pitchFamily="1" charset="-128"/>
              <a:cs typeface="+mn-cs"/>
            </a:endParaRPr>
          </a:p>
        </p:txBody>
      </p:sp>
      <p:sp>
        <p:nvSpPr>
          <p:cNvPr id="4" name="Slide Number Placeholder 3"/>
          <p:cNvSpPr>
            <a:spLocks noGrp="1"/>
          </p:cNvSpPr>
          <p:nvPr>
            <p:ph type="sldNum" sz="quarter" idx="10"/>
          </p:nvPr>
        </p:nvSpPr>
        <p:spPr/>
        <p:txBody>
          <a:bodyPr/>
          <a:lstStyle/>
          <a:p>
            <a:fld id="{B551ED25-E6BA-4A04-A6A0-EBD53C13E2AC}" type="slidenum">
              <a:rPr lang="en-US" smtClean="0"/>
              <a:pPr/>
              <a:t>8</a:t>
            </a:fld>
            <a:endParaRPr lang="en-US" dirty="0"/>
          </a:p>
        </p:txBody>
      </p:sp>
    </p:spTree>
    <p:extLst>
      <p:ext uri="{BB962C8B-B14F-4D97-AF65-F5344CB8AC3E}">
        <p14:creationId xmlns:p14="http://schemas.microsoft.com/office/powerpoint/2010/main" val="674528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ヒラギノ角ゴ Pro W3" pitchFamily="1" charset="-128"/>
                <a:cs typeface="+mn-cs"/>
              </a:rPr>
              <a:t>This is our core business.  Delivered in multiple ways.  Focused on innovation, resource recovery, stormwater management, energy production, as well as the basics of biosolids, operator training, industrial, </a:t>
            </a:r>
            <a:r>
              <a:rPr lang="en-US" sz="1200" b="0" i="0" u="none" strike="noStrike" kern="1200" baseline="0" dirty="0" err="1" smtClean="0">
                <a:solidFill>
                  <a:schemeClr val="tx1"/>
                </a:solidFill>
                <a:latin typeface="Arial" pitchFamily="34" charset="0"/>
                <a:ea typeface="ヒラギノ角ゴ Pro W3" pitchFamily="1" charset="-128"/>
                <a:cs typeface="+mn-cs"/>
              </a:rPr>
              <a:t>etc</a:t>
            </a:r>
            <a:r>
              <a:rPr lang="en-US" sz="1200" b="0" i="0" u="none" strike="noStrike" kern="1200" baseline="0" dirty="0" smtClean="0">
                <a:solidFill>
                  <a:schemeClr val="tx1"/>
                </a:solidFill>
                <a:latin typeface="Arial" pitchFamily="34" charset="0"/>
                <a:ea typeface="ヒラギノ角ゴ Pro W3" pitchFamily="1" charset="-128"/>
                <a:cs typeface="+mn-cs"/>
              </a:rPr>
              <a:t>….	</a:t>
            </a:r>
          </a:p>
        </p:txBody>
      </p:sp>
      <p:sp>
        <p:nvSpPr>
          <p:cNvPr id="4" name="Slide Number Placeholder 3"/>
          <p:cNvSpPr>
            <a:spLocks noGrp="1"/>
          </p:cNvSpPr>
          <p:nvPr>
            <p:ph type="sldNum" sz="quarter" idx="10"/>
          </p:nvPr>
        </p:nvSpPr>
        <p:spPr/>
        <p:txBody>
          <a:bodyPr/>
          <a:lstStyle/>
          <a:p>
            <a:fld id="{B551ED25-E6BA-4A04-A6A0-EBD53C13E2AC}" type="slidenum">
              <a:rPr lang="en-US" smtClean="0"/>
              <a:pPr/>
              <a:t>9</a:t>
            </a:fld>
            <a:endParaRPr lang="en-US" dirty="0"/>
          </a:p>
        </p:txBody>
      </p:sp>
    </p:spTree>
    <p:extLst>
      <p:ext uri="{BB962C8B-B14F-4D97-AF65-F5344CB8AC3E}">
        <p14:creationId xmlns:p14="http://schemas.microsoft.com/office/powerpoint/2010/main" val="334044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8105E02-8C39-46A8-9E4F-8116CB0EA607}"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A0B1A22-5FC5-4CA1-92F0-B1827C8F5D57}"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1B039C4-E930-41AD-B17B-3898990675FE}"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04800" y="533400"/>
            <a:ext cx="8458200" cy="1981200"/>
          </a:xfrm>
        </p:spPr>
        <p:txBody>
          <a:bodyPr/>
          <a:lstStyle>
            <a:lvl1pPr>
              <a:defRPr/>
            </a:lvl1pPr>
          </a:lstStyle>
          <a:p>
            <a:r>
              <a:rPr lang="en-US"/>
              <a:t>Click to edit Master title style</a:t>
            </a:r>
          </a:p>
        </p:txBody>
      </p:sp>
      <p:sp>
        <p:nvSpPr>
          <p:cNvPr id="9219" name="Rectangle 3"/>
          <p:cNvSpPr>
            <a:spLocks noGrp="1" noChangeArrowheads="1"/>
          </p:cNvSpPr>
          <p:nvPr>
            <p:ph type="subTitle" idx="1"/>
          </p:nvPr>
        </p:nvSpPr>
        <p:spPr>
          <a:xfrm>
            <a:off x="304800" y="2667000"/>
            <a:ext cx="8458200" cy="23622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94724DC-563A-4E41-B7CA-FE062EF2BE18}"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46788"/>
            <a:ext cx="9199563"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6" name="Content Placeholder 2"/>
          <p:cNvSpPr>
            <a:spLocks noGrp="1"/>
          </p:cNvSpPr>
          <p:nvPr>
            <p:ph idx="1"/>
          </p:nvPr>
        </p:nvSpPr>
        <p:spPr>
          <a:xfrm>
            <a:off x="457200" y="1524000"/>
            <a:ext cx="8229600" cy="4572000"/>
          </a:xfrm>
        </p:spPr>
        <p:txBody>
          <a:bodyPr/>
          <a:lstStyle>
            <a:lvl1pPr>
              <a:defRPr>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457200" y="228600"/>
            <a:ext cx="8229600" cy="1143000"/>
          </a:xfrm>
        </p:spPr>
        <p:txBody>
          <a:bodyPr/>
          <a:lstStyle>
            <a:lvl1pPr>
              <a:defRPr>
                <a:solidFill>
                  <a:srgbClr val="0070C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058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E86DE7B-EDCD-435E-B682-DA8E0EEF6DBA}"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40E39A5-BC09-453E-9A8D-94765B587A69}"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6EE0F872-1A37-4A94-814E-BB1D0E342D9C}"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4512D6A-D7C8-45BC-BBDB-4E9777C23D02}"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8C671C9-1C2A-4A6B-91F8-E7CA2AB35FC4}"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49BE128-A591-4413-9D51-EA1138623C0A}"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009160-7C27-4793-9E6B-11786C3C6F6C}"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95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5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95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95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80B4909-6CC0-4F4D-B9AC-1E55094A170A}"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5240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16" charset="-128"/>
        </a:defRPr>
      </a:lvl2pPr>
      <a:lvl3pPr algn="ctr" rtl="0" eaLnBrk="0" fontAlgn="base" hangingPunct="0">
        <a:spcBef>
          <a:spcPct val="0"/>
        </a:spcBef>
        <a:spcAft>
          <a:spcPct val="0"/>
        </a:spcAft>
        <a:defRPr sz="4400">
          <a:solidFill>
            <a:schemeClr val="tx2"/>
          </a:solidFill>
          <a:latin typeface="Arial" charset="0"/>
          <a:ea typeface="ヒラギノ角ゴ Pro W3" pitchFamily="-16" charset="-128"/>
        </a:defRPr>
      </a:lvl3pPr>
      <a:lvl4pPr algn="ctr" rtl="0" eaLnBrk="0" fontAlgn="base" hangingPunct="0">
        <a:spcBef>
          <a:spcPct val="0"/>
        </a:spcBef>
        <a:spcAft>
          <a:spcPct val="0"/>
        </a:spcAft>
        <a:defRPr sz="4400">
          <a:solidFill>
            <a:schemeClr val="tx2"/>
          </a:solidFill>
          <a:latin typeface="Arial" charset="0"/>
          <a:ea typeface="ヒラギノ角ゴ Pro W3" pitchFamily="-16" charset="-128"/>
        </a:defRPr>
      </a:lvl4pPr>
      <a:lvl5pPr algn="ctr" rtl="0" eaLnBrk="0" fontAlgn="base" hangingPunct="0">
        <a:spcBef>
          <a:spcPct val="0"/>
        </a:spcBef>
        <a:spcAft>
          <a:spcPct val="0"/>
        </a:spcAft>
        <a:defRPr sz="4400">
          <a:solidFill>
            <a:schemeClr val="tx2"/>
          </a:solidFill>
          <a:latin typeface="Arial" charset="0"/>
          <a:ea typeface="ヒラギノ角ゴ Pro W3" pitchFamily="-16" charset="-128"/>
        </a:defRPr>
      </a:lvl5pPr>
      <a:lvl6pPr marL="457200" algn="ctr" rtl="0" fontAlgn="base">
        <a:spcBef>
          <a:spcPct val="0"/>
        </a:spcBef>
        <a:spcAft>
          <a:spcPct val="0"/>
        </a:spcAft>
        <a:defRPr sz="4400">
          <a:solidFill>
            <a:schemeClr val="tx2"/>
          </a:solidFill>
          <a:latin typeface="Arial" charset="0"/>
          <a:ea typeface="ヒラギノ角ゴ Pro W3" pitchFamily="-16" charset="-128"/>
        </a:defRPr>
      </a:lvl6pPr>
      <a:lvl7pPr marL="914400" algn="ctr" rtl="0" fontAlgn="base">
        <a:spcBef>
          <a:spcPct val="0"/>
        </a:spcBef>
        <a:spcAft>
          <a:spcPct val="0"/>
        </a:spcAft>
        <a:defRPr sz="4400">
          <a:solidFill>
            <a:schemeClr val="tx2"/>
          </a:solidFill>
          <a:latin typeface="Arial" charset="0"/>
          <a:ea typeface="ヒラギノ角ゴ Pro W3" pitchFamily="-16" charset="-128"/>
        </a:defRPr>
      </a:lvl7pPr>
      <a:lvl8pPr marL="1371600" algn="ctr" rtl="0" fontAlgn="base">
        <a:spcBef>
          <a:spcPct val="0"/>
        </a:spcBef>
        <a:spcAft>
          <a:spcPct val="0"/>
        </a:spcAft>
        <a:defRPr sz="4400">
          <a:solidFill>
            <a:schemeClr val="tx2"/>
          </a:solidFill>
          <a:latin typeface="Arial" charset="0"/>
          <a:ea typeface="ヒラギノ角ゴ Pro W3" pitchFamily="-16" charset="-128"/>
        </a:defRPr>
      </a:lvl8pPr>
      <a:lvl9pPr marL="1828800" algn="ctr" rtl="0" fontAlgn="base">
        <a:spcBef>
          <a:spcPct val="0"/>
        </a:spcBef>
        <a:spcAft>
          <a:spcPct val="0"/>
        </a:spcAft>
        <a:defRPr sz="4400">
          <a:solidFill>
            <a:schemeClr val="tx2"/>
          </a:solidFill>
          <a:latin typeface="Arial" charset="0"/>
          <a:ea typeface="ヒラギノ角ゴ Pro W3" pitchFamily="-1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hyperlink" Target="mailto:%20alvin.pilobello@ch2m.com" TargetMode="External"/><Relationship Id="rId2" Type="http://schemas.openxmlformats.org/officeDocument/2006/relationships/hyperlink" Target="mailto:michelle.hatcher@franklintn.gov" TargetMode="Externa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17.jpeg"/><Relationship Id="rId4" Type="http://schemas.openxmlformats.org/officeDocument/2006/relationships/hyperlink" Target="mailto:cpakenham@wef.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smtClean="0"/>
          </a:p>
        </p:txBody>
      </p:sp>
      <p:pic>
        <p:nvPicPr>
          <p:cNvPr id="2253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itle 1"/>
          <p:cNvSpPr txBox="1">
            <a:spLocks/>
          </p:cNvSpPr>
          <p:nvPr/>
        </p:nvSpPr>
        <p:spPr bwMode="auto">
          <a:xfrm>
            <a:off x="457200" y="33877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400" b="1" dirty="0">
                <a:solidFill>
                  <a:srgbClr val="0070C0"/>
                </a:solidFill>
              </a:rPr>
              <a:t>“The best way </a:t>
            </a:r>
            <a:br>
              <a:rPr lang="en-US" altLang="en-US" sz="5400" b="1" dirty="0">
                <a:solidFill>
                  <a:srgbClr val="0070C0"/>
                </a:solidFill>
              </a:rPr>
            </a:br>
            <a:r>
              <a:rPr lang="en-US" altLang="en-US" sz="5400" b="1" dirty="0">
                <a:solidFill>
                  <a:srgbClr val="0070C0"/>
                </a:solidFill>
              </a:rPr>
              <a:t>to predict the future </a:t>
            </a:r>
            <a:br>
              <a:rPr lang="en-US" altLang="en-US" sz="5400" b="1" dirty="0">
                <a:solidFill>
                  <a:srgbClr val="0070C0"/>
                </a:solidFill>
              </a:rPr>
            </a:br>
            <a:r>
              <a:rPr lang="en-US" altLang="en-US" sz="5400" b="1" dirty="0">
                <a:solidFill>
                  <a:srgbClr val="0070C0"/>
                </a:solidFill>
              </a:rPr>
              <a:t>is to create it”</a:t>
            </a:r>
          </a:p>
        </p:txBody>
      </p:sp>
      <p:sp>
        <p:nvSpPr>
          <p:cNvPr id="22533" name="Content Placeholder 2"/>
          <p:cNvSpPr txBox="1">
            <a:spLocks/>
          </p:cNvSpPr>
          <p:nvPr/>
        </p:nvSpPr>
        <p:spPr bwMode="auto">
          <a:xfrm>
            <a:off x="5861050" y="5334000"/>
            <a:ext cx="32829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 typeface="Arial" panose="020B0604020202020204" pitchFamily="34" charset="0"/>
              <a:buNone/>
            </a:pPr>
            <a:r>
              <a:rPr lang="en-US" altLang="en-US" sz="3200" i="1" dirty="0">
                <a:solidFill>
                  <a:srgbClr val="0070C0"/>
                </a:solidFill>
              </a:rPr>
              <a:t>Abraham Lincoln</a:t>
            </a:r>
          </a:p>
        </p:txBody>
      </p:sp>
    </p:spTree>
    <p:extLst>
      <p:ext uri="{BB962C8B-B14F-4D97-AF65-F5344CB8AC3E}">
        <p14:creationId xmlns:p14="http://schemas.microsoft.com/office/powerpoint/2010/main" val="3049833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3" descr="iStock_000010823917_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4" descr="W16 WEFTEC Logo KO.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4138" y="4506913"/>
            <a:ext cx="60452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792288" y="5991225"/>
            <a:ext cx="6923087" cy="7080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lIns="45719" tIns="45719" rIns="45719" bIns="45719">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latinLnBrk="1">
              <a:defRPr/>
            </a:pPr>
            <a:r>
              <a:rPr lang="en-US" altLang="en-US" sz="2000" smtClean="0">
                <a:solidFill>
                  <a:schemeClr val="bg1"/>
                </a:solidFill>
                <a:latin typeface="Avenir Light"/>
                <a:ea typeface="Avenir Light"/>
                <a:cs typeface="Avenir Light"/>
              </a:rPr>
              <a:t>September 24 – 28 | New Orleans Morial Convention Center</a:t>
            </a:r>
          </a:p>
          <a:p>
            <a:pPr algn="r" latinLnBrk="1">
              <a:defRPr/>
            </a:pPr>
            <a:endParaRPr lang="en-US" altLang="en-US" sz="2000" smtClean="0">
              <a:solidFill>
                <a:schemeClr val="bg1"/>
              </a:solidFill>
              <a:latin typeface="Avenir Light"/>
              <a:ea typeface="Avenir Light"/>
              <a:cs typeface="Avenir Light"/>
              <a:sym typeface="Calibri" panose="020F0502020204030204" pitchFamily="34" charset="0"/>
            </a:endParaRPr>
          </a:p>
        </p:txBody>
      </p:sp>
    </p:spTree>
    <p:extLst>
      <p:ext uri="{BB962C8B-B14F-4D97-AF65-F5344CB8AC3E}">
        <p14:creationId xmlns:p14="http://schemas.microsoft.com/office/powerpoint/2010/main" val="61266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a:r>
            <a:br>
              <a:rPr lang="en-US" dirty="0"/>
            </a:br>
            <a:endParaRPr lang="en-US" dirty="0"/>
          </a:p>
          <a:p>
            <a:endParaRPr lang="en-US" dirty="0"/>
          </a:p>
        </p:txBody>
      </p:sp>
      <p:sp>
        <p:nvSpPr>
          <p:cNvPr id="2" name="Title 1"/>
          <p:cNvSpPr>
            <a:spLocks noGrp="1"/>
          </p:cNvSpPr>
          <p:nvPr>
            <p:ph type="title"/>
          </p:nvPr>
        </p:nvSpPr>
        <p:spPr>
          <a:xfrm>
            <a:off x="609600" y="1714500"/>
            <a:ext cx="5181600" cy="1143000"/>
          </a:xfrm>
        </p:spPr>
        <p:txBody>
          <a:bodyPr/>
          <a:lstStyle/>
          <a:p>
            <a:pPr algn="l"/>
            <a:r>
              <a:rPr lang="en-US" sz="3600" b="1" dirty="0" smtClean="0"/>
              <a:t>Strategic Objective #4:</a:t>
            </a:r>
            <a:r>
              <a:rPr lang="en-US" sz="3200" b="1" dirty="0" smtClean="0"/>
              <a:t/>
            </a:r>
            <a:br>
              <a:rPr lang="en-US" sz="3200" b="1" dirty="0" smtClean="0"/>
            </a:br>
            <a:r>
              <a:rPr lang="en-US" sz="3200" b="1" dirty="0" smtClean="0"/>
              <a:t> </a:t>
            </a:r>
            <a:br>
              <a:rPr lang="en-US" sz="3200" b="1" dirty="0" smtClean="0"/>
            </a:br>
            <a:r>
              <a:rPr lang="en-US" sz="2800" kern="1200" dirty="0">
                <a:latin typeface="Arial" pitchFamily="34" charset="0"/>
                <a:ea typeface="ヒラギノ角ゴ Pro W3" pitchFamily="1" charset="-128"/>
              </a:rPr>
              <a:t>Generate an increased public awareness of the value of water leading to increased funding to protect water quality through appropriate level of infrastructure, management approaches, and services.</a:t>
            </a:r>
            <a:endParaRPr lang="en-US" sz="2800" b="1" dirty="0"/>
          </a:p>
        </p:txBody>
      </p:sp>
      <p:pic>
        <p:nvPicPr>
          <p:cNvPr id="1029" name="Picture 5" descr="C:\Documents and Settings\lkelly\Local Settings\Temporary Internet Files\Content.IE5\S76DG3IN\MP90040110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3106546"/>
            <a:ext cx="2006647" cy="3008503"/>
          </a:xfrm>
          <a:prstGeom prst="rect">
            <a:avLst/>
          </a:prstGeom>
          <a:ln>
            <a:noFill/>
          </a:ln>
          <a:effectLst>
            <a:outerShdw blurRad="292100" dist="139700" dir="2700000" algn="tl" rotWithShape="0">
              <a:srgbClr val="333333">
                <a:alpha val="65000"/>
              </a:srgbClr>
            </a:outerShdw>
          </a:effectLst>
        </p:spPr>
      </p:pic>
      <p:pic>
        <p:nvPicPr>
          <p:cNvPr id="8" name="Picture 7" descr="ValueOfWater_PrintAds_Politico_10x13.5.pdf - Adobe Read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01927" y="266775"/>
            <a:ext cx="2366155" cy="3238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9984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7" y="-297"/>
            <a:ext cx="9144793" cy="6858594"/>
          </a:xfrm>
          <a:prstGeom prst="rect">
            <a:avLst/>
          </a:prstGeom>
        </p:spPr>
      </p:pic>
      <p:sp>
        <p:nvSpPr>
          <p:cNvPr id="3" name="Content Placeholder 2"/>
          <p:cNvSpPr>
            <a:spLocks noGrp="1"/>
          </p:cNvSpPr>
          <p:nvPr>
            <p:ph idx="1"/>
          </p:nvPr>
        </p:nvSpPr>
        <p:spPr>
          <a:xfrm>
            <a:off x="609600" y="2514600"/>
            <a:ext cx="8229600" cy="4572000"/>
          </a:xfrm>
        </p:spPr>
        <p:txBody>
          <a:bodyPr/>
          <a:lstStyle/>
          <a:p>
            <a:r>
              <a:rPr lang="en-US" sz="2800" b="1" kern="1200" dirty="0">
                <a:latin typeface="Arial" pitchFamily="34" charset="0"/>
                <a:ea typeface="ヒラギノ角ゴ Pro W3" pitchFamily="1" charset="-128"/>
              </a:rPr>
              <a:t>Enhance </a:t>
            </a:r>
            <a:r>
              <a:rPr lang="en-US" sz="2800" b="1" kern="1200" dirty="0" smtClean="0">
                <a:latin typeface="Arial" pitchFamily="34" charset="0"/>
                <a:ea typeface="ヒラギノ角ゴ Pro W3" pitchFamily="1" charset="-128"/>
              </a:rPr>
              <a:t>your </a:t>
            </a:r>
            <a:r>
              <a:rPr lang="en-US" sz="2800" b="1" kern="1200" dirty="0">
                <a:latin typeface="Arial" pitchFamily="34" charset="0"/>
                <a:ea typeface="ヒラギノ角ゴ Pro W3" pitchFamily="1" charset="-128"/>
              </a:rPr>
              <a:t>i</a:t>
            </a:r>
            <a:r>
              <a:rPr lang="en-US" sz="2800" b="1" kern="1200" dirty="0" smtClean="0">
                <a:latin typeface="Arial" pitchFamily="34" charset="0"/>
                <a:ea typeface="ヒラギノ角ゴ Pro W3" pitchFamily="1" charset="-128"/>
              </a:rPr>
              <a:t>ndustry </a:t>
            </a:r>
            <a:r>
              <a:rPr lang="en-US" sz="2800" b="1" kern="1200" dirty="0">
                <a:latin typeface="Arial" pitchFamily="34" charset="0"/>
                <a:ea typeface="ヒラギノ角ゴ Pro W3" pitchFamily="1" charset="-128"/>
              </a:rPr>
              <a:t>s</a:t>
            </a:r>
            <a:r>
              <a:rPr lang="en-US" sz="2800" b="1" kern="1200" dirty="0" smtClean="0">
                <a:latin typeface="Arial" pitchFamily="34" charset="0"/>
                <a:ea typeface="ヒラギノ角ゴ Pro W3" pitchFamily="1" charset="-128"/>
              </a:rPr>
              <a:t>kills </a:t>
            </a:r>
          </a:p>
          <a:p>
            <a:r>
              <a:rPr lang="en-US" sz="2800" b="1" kern="1200" dirty="0" smtClean="0">
                <a:latin typeface="Arial" pitchFamily="34" charset="0"/>
                <a:ea typeface="ヒラギノ角ゴ Pro W3" pitchFamily="1" charset="-128"/>
              </a:rPr>
              <a:t>Facilitate </a:t>
            </a:r>
            <a:r>
              <a:rPr lang="en-US" sz="2800" b="1" kern="1200" dirty="0">
                <a:latin typeface="Arial" pitchFamily="34" charset="0"/>
                <a:ea typeface="ヒラギノ角ゴ Pro W3" pitchFamily="1" charset="-128"/>
              </a:rPr>
              <a:t>l</a:t>
            </a:r>
            <a:r>
              <a:rPr lang="en-US" sz="2800" b="1" kern="1200" dirty="0" smtClean="0">
                <a:latin typeface="Arial" pitchFamily="34" charset="0"/>
                <a:ea typeface="ヒラギノ角ゴ Pro W3" pitchFamily="1" charset="-128"/>
              </a:rPr>
              <a:t>ifelong </a:t>
            </a:r>
            <a:r>
              <a:rPr lang="en-US" sz="2800" b="1" kern="1200" dirty="0">
                <a:latin typeface="Arial" pitchFamily="34" charset="0"/>
                <a:ea typeface="ヒラギノ角ゴ Pro W3" pitchFamily="1" charset="-128"/>
              </a:rPr>
              <a:t>l</a:t>
            </a:r>
            <a:r>
              <a:rPr lang="en-US" sz="2800" b="1" kern="1200" dirty="0" smtClean="0">
                <a:latin typeface="Arial" pitchFamily="34" charset="0"/>
                <a:ea typeface="ヒラギノ角ゴ Pro W3" pitchFamily="1" charset="-128"/>
              </a:rPr>
              <a:t>earning </a:t>
            </a:r>
          </a:p>
          <a:p>
            <a:r>
              <a:rPr lang="en-US" sz="2800" b="1" kern="1200" dirty="0" smtClean="0">
                <a:latin typeface="Arial" pitchFamily="34" charset="0"/>
                <a:ea typeface="ヒラギノ角ゴ Pro W3" pitchFamily="1" charset="-128"/>
              </a:rPr>
              <a:t>Champion </a:t>
            </a:r>
            <a:r>
              <a:rPr lang="en-US" sz="2800" b="1" kern="1200" dirty="0">
                <a:latin typeface="Arial" pitchFamily="34" charset="0"/>
                <a:ea typeface="ヒラギノ角ゴ Pro W3" pitchFamily="1" charset="-128"/>
              </a:rPr>
              <a:t>p</a:t>
            </a:r>
            <a:r>
              <a:rPr lang="en-US" sz="2800" b="1" kern="1200" dirty="0" smtClean="0">
                <a:latin typeface="Arial" pitchFamily="34" charset="0"/>
                <a:ea typeface="ヒラギノ角ゴ Pro W3" pitchFamily="1" charset="-128"/>
              </a:rPr>
              <a:t>roductive </a:t>
            </a:r>
            <a:r>
              <a:rPr lang="en-US" sz="2800" b="1" kern="1200" dirty="0">
                <a:latin typeface="Arial" pitchFamily="34" charset="0"/>
                <a:ea typeface="ヒラギノ角ゴ Pro W3" pitchFamily="1" charset="-128"/>
              </a:rPr>
              <a:t>r</a:t>
            </a:r>
            <a:r>
              <a:rPr lang="en-US" sz="2800" b="1" kern="1200" dirty="0" smtClean="0">
                <a:latin typeface="Arial" pitchFamily="34" charset="0"/>
                <a:ea typeface="ヒラギノ角ゴ Pro W3" pitchFamily="1" charset="-128"/>
              </a:rPr>
              <a:t>elationships </a:t>
            </a:r>
          </a:p>
          <a:p>
            <a:r>
              <a:rPr lang="en-US" sz="2800" b="1" kern="1200" dirty="0" smtClean="0">
                <a:latin typeface="Arial" pitchFamily="34" charset="0"/>
                <a:ea typeface="ヒラギノ角ゴ Pro W3" pitchFamily="1" charset="-128"/>
              </a:rPr>
              <a:t>Enrich </a:t>
            </a:r>
            <a:r>
              <a:rPr lang="en-US" sz="2800" b="1" kern="1200" dirty="0">
                <a:latin typeface="Arial" pitchFamily="34" charset="0"/>
                <a:ea typeface="ヒラギノ角ゴ Pro W3" pitchFamily="1" charset="-128"/>
              </a:rPr>
              <a:t>y</a:t>
            </a:r>
            <a:r>
              <a:rPr lang="en-US" sz="2800" b="1" kern="1200" dirty="0" smtClean="0">
                <a:latin typeface="Arial" pitchFamily="34" charset="0"/>
                <a:ea typeface="ヒラギノ角ゴ Pro W3" pitchFamily="1" charset="-128"/>
              </a:rPr>
              <a:t>our </a:t>
            </a:r>
            <a:r>
              <a:rPr lang="en-US" sz="2800" b="1" kern="1200" dirty="0">
                <a:latin typeface="Arial" pitchFamily="34" charset="0"/>
                <a:ea typeface="ヒラギノ角ゴ Pro W3" pitchFamily="1" charset="-128"/>
              </a:rPr>
              <a:t>l</a:t>
            </a:r>
            <a:r>
              <a:rPr lang="en-US" sz="2800" b="1" kern="1200" dirty="0" smtClean="0">
                <a:latin typeface="Arial" pitchFamily="34" charset="0"/>
                <a:ea typeface="ヒラギノ角ゴ Pro W3" pitchFamily="1" charset="-128"/>
              </a:rPr>
              <a:t>eadership </a:t>
            </a:r>
            <a:r>
              <a:rPr lang="en-US" sz="2800" b="1" kern="1200" dirty="0">
                <a:latin typeface="Arial" pitchFamily="34" charset="0"/>
                <a:ea typeface="ヒラギノ角ゴ Pro W3" pitchFamily="1" charset="-128"/>
              </a:rPr>
              <a:t>p</a:t>
            </a:r>
            <a:r>
              <a:rPr lang="en-US" sz="2800" b="1" kern="1200" dirty="0" smtClean="0">
                <a:latin typeface="Arial" pitchFamily="34" charset="0"/>
                <a:ea typeface="ヒラギノ角ゴ Pro W3" pitchFamily="1" charset="-128"/>
              </a:rPr>
              <a:t>otential </a:t>
            </a:r>
          </a:p>
          <a:p>
            <a:r>
              <a:rPr lang="en-US" sz="2800" b="1" kern="1200" dirty="0" smtClean="0">
                <a:latin typeface="Arial" pitchFamily="34" charset="0"/>
                <a:ea typeface="ヒラギノ角ゴ Pro W3" pitchFamily="1" charset="-128"/>
              </a:rPr>
              <a:t>Increase </a:t>
            </a:r>
            <a:r>
              <a:rPr lang="en-US" sz="2800" b="1" kern="1200" dirty="0">
                <a:latin typeface="Arial" pitchFamily="34" charset="0"/>
                <a:ea typeface="ヒラギノ角ゴ Pro W3" pitchFamily="1" charset="-128"/>
              </a:rPr>
              <a:t>a</a:t>
            </a:r>
            <a:r>
              <a:rPr lang="en-US" sz="2800" b="1" kern="1200" dirty="0" smtClean="0">
                <a:latin typeface="Arial" pitchFamily="34" charset="0"/>
                <a:ea typeface="ヒラギノ角ゴ Pro W3" pitchFamily="1" charset="-128"/>
              </a:rPr>
              <a:t>wareness </a:t>
            </a:r>
            <a:r>
              <a:rPr lang="en-US" sz="2800" b="1" kern="1200" dirty="0">
                <a:latin typeface="Arial" pitchFamily="34" charset="0"/>
                <a:ea typeface="ヒラギノ角ゴ Pro W3" pitchFamily="1" charset="-128"/>
              </a:rPr>
              <a:t>and </a:t>
            </a:r>
            <a:r>
              <a:rPr lang="en-US" sz="2800" b="1" kern="1200" dirty="0" smtClean="0">
                <a:latin typeface="Arial" pitchFamily="34" charset="0"/>
                <a:ea typeface="ヒラギノ角ゴ Pro W3" pitchFamily="1" charset="-128"/>
              </a:rPr>
              <a:t>recognition </a:t>
            </a:r>
            <a:r>
              <a:rPr lang="en-US" sz="2800" b="1" kern="1200" dirty="0">
                <a:latin typeface="Arial" pitchFamily="34" charset="0"/>
                <a:ea typeface="ヒラギノ角ゴ Pro W3" pitchFamily="1" charset="-128"/>
              </a:rPr>
              <a:t>in </a:t>
            </a:r>
            <a:r>
              <a:rPr lang="en-US" sz="2800" b="1" kern="1200" dirty="0" smtClean="0">
                <a:latin typeface="Arial" pitchFamily="34" charset="0"/>
                <a:ea typeface="ヒラギノ角ゴ Pro W3" pitchFamily="1" charset="-128"/>
              </a:rPr>
              <a:t>your </a:t>
            </a:r>
            <a:r>
              <a:rPr lang="en-US" sz="2800" b="1" kern="1200" dirty="0">
                <a:latin typeface="Arial" pitchFamily="34" charset="0"/>
                <a:ea typeface="ヒラギノ角ゴ Pro W3" pitchFamily="1" charset="-128"/>
              </a:rPr>
              <a:t>f</a:t>
            </a:r>
            <a:r>
              <a:rPr lang="en-US" sz="2800" b="1" kern="1200" dirty="0" smtClean="0">
                <a:latin typeface="Arial" pitchFamily="34" charset="0"/>
                <a:ea typeface="ヒラギノ角ゴ Pro W3" pitchFamily="1" charset="-128"/>
              </a:rPr>
              <a:t>ield </a:t>
            </a:r>
          </a:p>
          <a:p>
            <a:r>
              <a:rPr lang="en-US" sz="2800" b="1" kern="1200" dirty="0" smtClean="0">
                <a:latin typeface="Arial" pitchFamily="34" charset="0"/>
                <a:ea typeface="ヒラギノ角ゴ Pro W3" pitchFamily="1" charset="-128"/>
              </a:rPr>
              <a:t>Master </a:t>
            </a:r>
            <a:r>
              <a:rPr lang="en-US" sz="2800" b="1" kern="1200" dirty="0">
                <a:latin typeface="Arial" pitchFamily="34" charset="0"/>
                <a:ea typeface="ヒラギノ角ゴ Pro W3" pitchFamily="1" charset="-128"/>
              </a:rPr>
              <a:t>y</a:t>
            </a:r>
            <a:r>
              <a:rPr lang="en-US" sz="2800" b="1" kern="1200" dirty="0" smtClean="0">
                <a:latin typeface="Arial" pitchFamily="34" charset="0"/>
                <a:ea typeface="ヒラギノ角ゴ Pro W3" pitchFamily="1" charset="-128"/>
              </a:rPr>
              <a:t>our </a:t>
            </a:r>
            <a:r>
              <a:rPr lang="en-US" sz="2800" b="1" kern="1200" dirty="0">
                <a:latin typeface="Arial" pitchFamily="34" charset="0"/>
                <a:ea typeface="ヒラギノ角ゴ Pro W3" pitchFamily="1" charset="-128"/>
              </a:rPr>
              <a:t>c</a:t>
            </a:r>
            <a:r>
              <a:rPr lang="en-US" sz="2800" b="1" kern="1200" dirty="0" smtClean="0">
                <a:latin typeface="Arial" pitchFamily="34" charset="0"/>
                <a:ea typeface="ヒラギノ角ゴ Pro W3" pitchFamily="1" charset="-128"/>
              </a:rPr>
              <a:t>areer goals</a:t>
            </a:r>
          </a:p>
          <a:p>
            <a:r>
              <a:rPr lang="en-US" sz="2800" b="1" kern="1200" dirty="0" smtClean="0">
                <a:latin typeface="Arial" pitchFamily="34" charset="0"/>
                <a:ea typeface="ヒラギノ角ゴ Pro W3" pitchFamily="1" charset="-128"/>
              </a:rPr>
              <a:t>Opportunity for awards/recognition</a:t>
            </a:r>
            <a:endParaRPr lang="en-US" sz="2800" b="1" kern="1200" dirty="0">
              <a:latin typeface="Arial" pitchFamily="34" charset="0"/>
              <a:ea typeface="ヒラギノ角ゴ Pro W3" pitchFamily="1" charset="-128"/>
            </a:endParaRPr>
          </a:p>
        </p:txBody>
      </p:sp>
      <p:sp>
        <p:nvSpPr>
          <p:cNvPr id="2" name="Title 1"/>
          <p:cNvSpPr>
            <a:spLocks noGrp="1"/>
          </p:cNvSpPr>
          <p:nvPr>
            <p:ph type="title"/>
          </p:nvPr>
        </p:nvSpPr>
        <p:spPr>
          <a:xfrm>
            <a:off x="457200" y="0"/>
            <a:ext cx="8229600" cy="762000"/>
          </a:xfrm>
        </p:spPr>
        <p:txBody>
          <a:bodyPr/>
          <a:lstStyle/>
          <a:p>
            <a:r>
              <a:rPr lang="en-US" sz="3600" b="1" dirty="0" smtClean="0">
                <a:latin typeface="+mj-lt"/>
              </a:rPr>
              <a:t>Benefits of Being WEF Member</a:t>
            </a:r>
            <a:endParaRPr lang="en-US" sz="3600" b="1" dirty="0">
              <a:latin typeface="+mj-lt"/>
            </a:endParaRPr>
          </a:p>
        </p:txBody>
      </p:sp>
    </p:spTree>
    <p:extLst>
      <p:ext uri="{BB962C8B-B14F-4D97-AF65-F5344CB8AC3E}">
        <p14:creationId xmlns:p14="http://schemas.microsoft.com/office/powerpoint/2010/main" val="3600271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76200" y="-87406"/>
            <a:ext cx="9220200" cy="14590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4098" name="Titre 1"/>
          <p:cNvSpPr>
            <a:spLocks noGrp="1"/>
          </p:cNvSpPr>
          <p:nvPr>
            <p:ph type="title"/>
          </p:nvPr>
        </p:nvSpPr>
        <p:spPr>
          <a:xfrm>
            <a:off x="1981200" y="197224"/>
            <a:ext cx="7620000" cy="1143000"/>
          </a:xfrm>
        </p:spPr>
        <p:txBody>
          <a:bodyPr anchor="t"/>
          <a:lstStyle/>
          <a:p>
            <a:pPr algn="l"/>
            <a:r>
              <a:rPr lang="fr-CA" sz="3200" b="1" dirty="0" smtClean="0"/>
              <a:t>WEF Student and Young </a:t>
            </a:r>
            <a:r>
              <a:rPr lang="fr-CA" sz="3200" b="1" dirty="0" err="1" smtClean="0"/>
              <a:t>Professional’s</a:t>
            </a:r>
            <a:r>
              <a:rPr lang="fr-CA" sz="3200" b="1" dirty="0" smtClean="0"/>
              <a:t> </a:t>
            </a:r>
            <a:r>
              <a:rPr lang="fr-CA" sz="3200" b="1" dirty="0" err="1" smtClean="0"/>
              <a:t>Committee</a:t>
            </a:r>
            <a:r>
              <a:rPr lang="fr-CA" sz="3200" b="1" dirty="0" smtClean="0"/>
              <a:t> (SYPC)</a:t>
            </a:r>
          </a:p>
        </p:txBody>
      </p:sp>
      <p:sp>
        <p:nvSpPr>
          <p:cNvPr id="7" name="Espace réservé du contenu 2"/>
          <p:cNvSpPr txBox="1">
            <a:spLocks/>
          </p:cNvSpPr>
          <p:nvPr/>
        </p:nvSpPr>
        <p:spPr bwMode="auto">
          <a:xfrm>
            <a:off x="381000" y="1524000"/>
            <a:ext cx="8610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42900" lvl="0" indent="-342900">
              <a:spcBef>
                <a:spcPct val="20000"/>
              </a:spcBef>
            </a:pPr>
            <a:r>
              <a:rPr lang="en-US" sz="2800" dirty="0" smtClean="0">
                <a:solidFill>
                  <a:srgbClr val="0070C0"/>
                </a:solidFill>
                <a:latin typeface="Calibri" panose="020F0502020204030204" pitchFamily="34" charset="0"/>
              </a:rPr>
              <a:t>Part of our Mission - </a:t>
            </a:r>
          </a:p>
          <a:p>
            <a:pPr marL="342900" indent="-342900">
              <a:spcBef>
                <a:spcPct val="20000"/>
              </a:spcBef>
              <a:buFont typeface="Wingdings" pitchFamily="2" charset="2"/>
              <a:buChar char="§"/>
            </a:pPr>
            <a:r>
              <a:rPr lang="en-US" sz="2800" dirty="0" smtClean="0">
                <a:solidFill>
                  <a:srgbClr val="0070C0"/>
                </a:solidFill>
                <a:latin typeface="Calibri" panose="020F0502020204030204" pitchFamily="34" charset="0"/>
              </a:rPr>
              <a:t>Actively promote student and young professional participation by creating programs to encourage participation at WEFTEC </a:t>
            </a:r>
          </a:p>
          <a:p>
            <a:pPr marL="342900" lvl="0" indent="-342900">
              <a:spcBef>
                <a:spcPts val="1200"/>
              </a:spcBef>
              <a:buFont typeface="Wingdings" pitchFamily="2" charset="2"/>
              <a:buChar char="§"/>
            </a:pPr>
            <a:r>
              <a:rPr lang="en-US" sz="2800" dirty="0" smtClean="0">
                <a:solidFill>
                  <a:srgbClr val="0070C0"/>
                </a:solidFill>
                <a:latin typeface="Calibri" panose="020F0502020204030204" pitchFamily="34" charset="0"/>
              </a:rPr>
              <a:t>Assist MAs in establishing student chapters and in promoting student and young professional activities </a:t>
            </a:r>
          </a:p>
          <a:p>
            <a:pPr marL="342900" lvl="0" indent="-342900">
              <a:spcBef>
                <a:spcPct val="20000"/>
              </a:spcBef>
              <a:buFont typeface="Wingdings" pitchFamily="2" charset="2"/>
              <a:buChar char="§"/>
            </a:pPr>
            <a:endParaRPr lang="en-US" sz="2800" b="1" dirty="0" smtClean="0">
              <a:latin typeface="+mn-lt"/>
            </a:endParaRPr>
          </a:p>
          <a:p>
            <a:pPr marL="342900" lvl="0" indent="-342900">
              <a:spcBef>
                <a:spcPct val="20000"/>
              </a:spcBef>
              <a:buFont typeface="Wingdings" pitchFamily="2" charset="2"/>
              <a:buChar char="§"/>
            </a:pPr>
            <a:endParaRPr lang="en-US" sz="2800" b="1" dirty="0" smtClean="0">
              <a:latin typeface="+mn-lt"/>
            </a:endParaRPr>
          </a:p>
        </p:txBody>
      </p:sp>
      <p:pic>
        <p:nvPicPr>
          <p:cNvPr id="6" name="Picture 5" descr="SYPC-logo-2012-fad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3447"/>
            <a:ext cx="1371600" cy="13716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14500" y="4572000"/>
            <a:ext cx="5943600" cy="2248930"/>
          </a:xfrm>
          <a:prstGeom prst="rect">
            <a:avLst/>
          </a:prstGeom>
        </p:spPr>
      </p:pic>
    </p:spTree>
    <p:extLst>
      <p:ext uri="{BB962C8B-B14F-4D97-AF65-F5344CB8AC3E}">
        <p14:creationId xmlns:p14="http://schemas.microsoft.com/office/powerpoint/2010/main" val="362563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1788696"/>
            <a:ext cx="8229600" cy="4572000"/>
          </a:xfrm>
        </p:spPr>
        <p:txBody>
          <a:bodyPr/>
          <a:lstStyle/>
          <a:p>
            <a:pPr marL="0" indent="0">
              <a:buNone/>
            </a:pPr>
            <a:r>
              <a:rPr lang="en-US" sz="1800" b="1" dirty="0"/>
              <a:t>Chair</a:t>
            </a:r>
          </a:p>
          <a:p>
            <a:pPr marL="0" indent="0">
              <a:buNone/>
            </a:pPr>
            <a:r>
              <a:rPr lang="en-US" sz="1800" b="1" dirty="0" smtClean="0"/>
              <a:t>Michelle </a:t>
            </a:r>
            <a:r>
              <a:rPr lang="en-US" sz="1800" b="1" dirty="0"/>
              <a:t>Hatcher, 2015 - 2018</a:t>
            </a:r>
            <a:br>
              <a:rPr lang="en-US" sz="1800" b="1" dirty="0"/>
            </a:br>
            <a:r>
              <a:rPr lang="en-US" sz="1800" dirty="0" smtClean="0"/>
              <a:t>405 </a:t>
            </a:r>
            <a:r>
              <a:rPr lang="en-US" sz="1800" dirty="0"/>
              <a:t>Hillsboro Road</a:t>
            </a:r>
            <a:br>
              <a:rPr lang="en-US" sz="1800" dirty="0"/>
            </a:br>
            <a:r>
              <a:rPr lang="en-US" sz="1800" dirty="0" smtClean="0"/>
              <a:t>Franklin</a:t>
            </a:r>
            <a:r>
              <a:rPr lang="en-US" sz="1800" dirty="0"/>
              <a:t>, TN   37064</a:t>
            </a:r>
            <a:br>
              <a:rPr lang="en-US" sz="1800" dirty="0"/>
            </a:br>
            <a:r>
              <a:rPr lang="en-US" sz="1800" dirty="0" smtClean="0"/>
              <a:t>Tel</a:t>
            </a:r>
            <a:r>
              <a:rPr lang="en-US" sz="1800" dirty="0"/>
              <a:t>:  615/794-4554</a:t>
            </a:r>
            <a:br>
              <a:rPr lang="en-US" sz="1800" dirty="0"/>
            </a:br>
            <a:r>
              <a:rPr lang="en-US" sz="1800" dirty="0" smtClean="0"/>
              <a:t>Email</a:t>
            </a:r>
            <a:r>
              <a:rPr lang="en-US" sz="1800" dirty="0"/>
              <a:t>:  </a:t>
            </a:r>
            <a:r>
              <a:rPr lang="en-US" sz="1800" dirty="0">
                <a:hlinkClick r:id="rId2"/>
              </a:rPr>
              <a:t>michelle.hatcher@franklintn.gov</a:t>
            </a:r>
            <a:r>
              <a:rPr lang="en-US" sz="1800" dirty="0"/>
              <a:t> </a:t>
            </a:r>
          </a:p>
          <a:p>
            <a:endParaRPr lang="en-US" sz="1800" b="1" dirty="0" smtClean="0"/>
          </a:p>
          <a:p>
            <a:pPr marL="0" indent="0">
              <a:buNone/>
            </a:pPr>
            <a:r>
              <a:rPr lang="en-US" sz="1800" b="1" dirty="0" smtClean="0"/>
              <a:t>Vice-Chair</a:t>
            </a:r>
          </a:p>
          <a:p>
            <a:pPr marL="0" indent="0">
              <a:buNone/>
            </a:pPr>
            <a:r>
              <a:rPr lang="en-US" sz="1800" b="1" dirty="0" smtClean="0"/>
              <a:t>Alvin </a:t>
            </a:r>
            <a:r>
              <a:rPr lang="en-US" sz="1800" b="1" dirty="0" err="1"/>
              <a:t>Pilobello</a:t>
            </a:r>
            <a:r>
              <a:rPr lang="en-US" sz="1800" b="1" dirty="0"/>
              <a:t>, 2015 - 2018</a:t>
            </a:r>
            <a:r>
              <a:rPr lang="en-US" sz="1800" dirty="0"/>
              <a:t/>
            </a:r>
            <a:br>
              <a:rPr lang="en-US" sz="1800" dirty="0"/>
            </a:br>
            <a:r>
              <a:rPr lang="en-US" sz="1800" dirty="0" smtClean="0"/>
              <a:t>36 </a:t>
            </a:r>
            <a:r>
              <a:rPr lang="en-US" sz="1800" dirty="0"/>
              <a:t>Bridgette Dr</a:t>
            </a:r>
            <a:r>
              <a:rPr lang="en-US" sz="1800" dirty="0" smtClean="0"/>
              <a:t>.</a:t>
            </a:r>
            <a:br>
              <a:rPr lang="en-US" sz="1800" dirty="0" smtClean="0"/>
            </a:br>
            <a:r>
              <a:rPr lang="en-US" sz="1800" dirty="0" smtClean="0"/>
              <a:t>Hamilton </a:t>
            </a:r>
            <a:r>
              <a:rPr lang="en-US" sz="1800" dirty="0"/>
              <a:t>ON  L9A </a:t>
            </a:r>
            <a:r>
              <a:rPr lang="en-US" sz="1800" dirty="0" smtClean="0"/>
              <a:t>5J8</a:t>
            </a:r>
          </a:p>
          <a:p>
            <a:pPr marL="0" indent="0">
              <a:buNone/>
            </a:pPr>
            <a:r>
              <a:rPr lang="en-US" sz="1800" dirty="0" smtClean="0"/>
              <a:t>Canada</a:t>
            </a:r>
            <a:r>
              <a:rPr lang="en-US" sz="1800" dirty="0"/>
              <a:t/>
            </a:r>
            <a:br>
              <a:rPr lang="en-US" sz="1800" dirty="0"/>
            </a:br>
            <a:r>
              <a:rPr lang="en-US" sz="1800" dirty="0" smtClean="0"/>
              <a:t>Tel</a:t>
            </a:r>
            <a:r>
              <a:rPr lang="en-US" sz="1800" dirty="0"/>
              <a:t>:  416/262-0030</a:t>
            </a:r>
            <a:br>
              <a:rPr lang="en-US" sz="1800" dirty="0"/>
            </a:br>
            <a:r>
              <a:rPr lang="en-US" sz="1800" dirty="0" smtClean="0"/>
              <a:t>Email</a:t>
            </a:r>
            <a:r>
              <a:rPr lang="en-US" sz="1800" dirty="0"/>
              <a:t>: </a:t>
            </a:r>
            <a:r>
              <a:rPr lang="en-US" sz="1800" dirty="0">
                <a:hlinkClick r:id="rId3"/>
              </a:rPr>
              <a:t> alvin.pilobello@ch2m.com </a:t>
            </a:r>
            <a:endParaRPr lang="en-US" sz="1800" dirty="0"/>
          </a:p>
        </p:txBody>
      </p:sp>
      <p:sp>
        <p:nvSpPr>
          <p:cNvPr id="3" name="Title 2"/>
          <p:cNvSpPr>
            <a:spLocks noGrp="1"/>
          </p:cNvSpPr>
          <p:nvPr>
            <p:ph type="title"/>
          </p:nvPr>
        </p:nvSpPr>
        <p:spPr/>
        <p:txBody>
          <a:bodyPr/>
          <a:lstStyle/>
          <a:p>
            <a:endParaRPr lang="en-US"/>
          </a:p>
        </p:txBody>
      </p:sp>
      <p:sp>
        <p:nvSpPr>
          <p:cNvPr id="4" name="Content Placeholder 1"/>
          <p:cNvSpPr txBox="1">
            <a:spLocks/>
          </p:cNvSpPr>
          <p:nvPr/>
        </p:nvSpPr>
        <p:spPr bwMode="auto">
          <a:xfrm>
            <a:off x="5619750" y="4487310"/>
            <a:ext cx="3276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70C0"/>
                </a:solidFill>
                <a:latin typeface="+mn-lt"/>
                <a:ea typeface="+mn-ea"/>
                <a:cs typeface="+mn-cs"/>
              </a:defRPr>
            </a:lvl1pPr>
            <a:lvl2pPr marL="742950" indent="-285750" algn="l" rtl="0" eaLnBrk="0" fontAlgn="base" hangingPunct="0">
              <a:spcBef>
                <a:spcPct val="20000"/>
              </a:spcBef>
              <a:spcAft>
                <a:spcPct val="0"/>
              </a:spcAft>
              <a:buChar char="–"/>
              <a:defRPr sz="2800">
                <a:solidFill>
                  <a:srgbClr val="0070C0"/>
                </a:solidFill>
                <a:latin typeface="+mn-lt"/>
                <a:ea typeface="+mn-ea"/>
              </a:defRPr>
            </a:lvl2pPr>
            <a:lvl3pPr marL="1143000" indent="-228600" algn="l" rtl="0" eaLnBrk="0" fontAlgn="base" hangingPunct="0">
              <a:spcBef>
                <a:spcPct val="20000"/>
              </a:spcBef>
              <a:spcAft>
                <a:spcPct val="0"/>
              </a:spcAft>
              <a:buChar char="•"/>
              <a:defRPr sz="2400">
                <a:solidFill>
                  <a:srgbClr val="0070C0"/>
                </a:solidFill>
                <a:latin typeface="+mn-lt"/>
                <a:ea typeface="+mn-ea"/>
              </a:defRPr>
            </a:lvl3pPr>
            <a:lvl4pPr marL="1600200" indent="-228600" algn="l" rtl="0" eaLnBrk="0" fontAlgn="base" hangingPunct="0">
              <a:spcBef>
                <a:spcPct val="20000"/>
              </a:spcBef>
              <a:spcAft>
                <a:spcPct val="0"/>
              </a:spcAft>
              <a:buChar char="–"/>
              <a:defRPr sz="2000">
                <a:solidFill>
                  <a:srgbClr val="0070C0"/>
                </a:solidFill>
                <a:latin typeface="+mn-lt"/>
                <a:ea typeface="+mn-ea"/>
              </a:defRPr>
            </a:lvl4pPr>
            <a:lvl5pPr marL="2057400" indent="-228600" algn="l" rtl="0" eaLnBrk="0" fontAlgn="base" hangingPunct="0">
              <a:spcBef>
                <a:spcPct val="20000"/>
              </a:spcBef>
              <a:spcAft>
                <a:spcPct val="0"/>
              </a:spcAft>
              <a:buChar char="»"/>
              <a:defRPr sz="2000">
                <a:solidFill>
                  <a:srgbClr val="0070C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sz="1800" b="1" kern="0" dirty="0" smtClean="0"/>
              <a:t>Staff Liaison</a:t>
            </a:r>
          </a:p>
          <a:p>
            <a:pPr marL="0" indent="0">
              <a:buNone/>
            </a:pPr>
            <a:r>
              <a:rPr lang="en-US" sz="1800" b="1" kern="0" dirty="0" smtClean="0"/>
              <a:t>Caroline Pakenham</a:t>
            </a:r>
            <a:br>
              <a:rPr lang="en-US" sz="1800" b="1" kern="0" dirty="0" smtClean="0"/>
            </a:br>
            <a:r>
              <a:rPr lang="en-US" sz="1800" kern="0" dirty="0" smtClean="0"/>
              <a:t>Tel: 703-684-2400 Ext. 7220</a:t>
            </a:r>
            <a:br>
              <a:rPr lang="en-US" sz="1800" kern="0" dirty="0" smtClean="0"/>
            </a:br>
            <a:r>
              <a:rPr lang="en-US" sz="1800" kern="0" dirty="0" smtClean="0"/>
              <a:t>Email: </a:t>
            </a:r>
            <a:r>
              <a:rPr lang="en-US" sz="1800" kern="0" dirty="0" smtClean="0">
                <a:hlinkClick r:id="rId4"/>
              </a:rPr>
              <a:t>cpakenham@wef.org</a:t>
            </a:r>
            <a:endParaRPr lang="en-US" sz="1800" kern="0" dirty="0"/>
          </a:p>
        </p:txBody>
      </p:sp>
      <p:sp>
        <p:nvSpPr>
          <p:cNvPr id="5" name="Rectangle 4"/>
          <p:cNvSpPr/>
          <p:nvPr/>
        </p:nvSpPr>
        <p:spPr bwMode="auto">
          <a:xfrm>
            <a:off x="-76200" y="-57151"/>
            <a:ext cx="9220200" cy="184584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6" name="Titre 1"/>
          <p:cNvSpPr txBox="1">
            <a:spLocks/>
          </p:cNvSpPr>
          <p:nvPr/>
        </p:nvSpPr>
        <p:spPr bwMode="auto">
          <a:xfrm>
            <a:off x="2245659" y="174443"/>
            <a:ext cx="7086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rgbClr val="0070C0"/>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16" charset="-128"/>
              </a:defRPr>
            </a:lvl2pPr>
            <a:lvl3pPr algn="ctr" rtl="0" eaLnBrk="0" fontAlgn="base" hangingPunct="0">
              <a:spcBef>
                <a:spcPct val="0"/>
              </a:spcBef>
              <a:spcAft>
                <a:spcPct val="0"/>
              </a:spcAft>
              <a:defRPr sz="4400">
                <a:solidFill>
                  <a:schemeClr val="tx2"/>
                </a:solidFill>
                <a:latin typeface="Arial" charset="0"/>
                <a:ea typeface="ヒラギノ角ゴ Pro W3" pitchFamily="-16" charset="-128"/>
              </a:defRPr>
            </a:lvl3pPr>
            <a:lvl4pPr algn="ctr" rtl="0" eaLnBrk="0" fontAlgn="base" hangingPunct="0">
              <a:spcBef>
                <a:spcPct val="0"/>
              </a:spcBef>
              <a:spcAft>
                <a:spcPct val="0"/>
              </a:spcAft>
              <a:defRPr sz="4400">
                <a:solidFill>
                  <a:schemeClr val="tx2"/>
                </a:solidFill>
                <a:latin typeface="Arial" charset="0"/>
                <a:ea typeface="ヒラギノ角ゴ Pro W3" pitchFamily="-16" charset="-128"/>
              </a:defRPr>
            </a:lvl4pPr>
            <a:lvl5pPr algn="ctr" rtl="0" eaLnBrk="0" fontAlgn="base" hangingPunct="0">
              <a:spcBef>
                <a:spcPct val="0"/>
              </a:spcBef>
              <a:spcAft>
                <a:spcPct val="0"/>
              </a:spcAft>
              <a:defRPr sz="4400">
                <a:solidFill>
                  <a:schemeClr val="tx2"/>
                </a:solidFill>
                <a:latin typeface="Arial" charset="0"/>
                <a:ea typeface="ヒラギノ角ゴ Pro W3" pitchFamily="-16" charset="-128"/>
              </a:defRPr>
            </a:lvl5pPr>
            <a:lvl6pPr marL="457200" algn="ctr" rtl="0" fontAlgn="base">
              <a:spcBef>
                <a:spcPct val="0"/>
              </a:spcBef>
              <a:spcAft>
                <a:spcPct val="0"/>
              </a:spcAft>
              <a:defRPr sz="4400">
                <a:solidFill>
                  <a:schemeClr val="tx2"/>
                </a:solidFill>
                <a:latin typeface="Arial" charset="0"/>
                <a:ea typeface="ヒラギノ角ゴ Pro W3" pitchFamily="-16" charset="-128"/>
              </a:defRPr>
            </a:lvl6pPr>
            <a:lvl7pPr marL="914400" algn="ctr" rtl="0" fontAlgn="base">
              <a:spcBef>
                <a:spcPct val="0"/>
              </a:spcBef>
              <a:spcAft>
                <a:spcPct val="0"/>
              </a:spcAft>
              <a:defRPr sz="4400">
                <a:solidFill>
                  <a:schemeClr val="tx2"/>
                </a:solidFill>
                <a:latin typeface="Arial" charset="0"/>
                <a:ea typeface="ヒラギノ角ゴ Pro W3" pitchFamily="-16" charset="-128"/>
              </a:defRPr>
            </a:lvl7pPr>
            <a:lvl8pPr marL="1371600" algn="ctr" rtl="0" fontAlgn="base">
              <a:spcBef>
                <a:spcPct val="0"/>
              </a:spcBef>
              <a:spcAft>
                <a:spcPct val="0"/>
              </a:spcAft>
              <a:defRPr sz="4400">
                <a:solidFill>
                  <a:schemeClr val="tx2"/>
                </a:solidFill>
                <a:latin typeface="Arial" charset="0"/>
                <a:ea typeface="ヒラギノ角ゴ Pro W3" pitchFamily="-16" charset="-128"/>
              </a:defRPr>
            </a:lvl8pPr>
            <a:lvl9pPr marL="1828800" algn="ctr" rtl="0" fontAlgn="base">
              <a:spcBef>
                <a:spcPct val="0"/>
              </a:spcBef>
              <a:spcAft>
                <a:spcPct val="0"/>
              </a:spcAft>
              <a:defRPr sz="4400">
                <a:solidFill>
                  <a:schemeClr val="tx2"/>
                </a:solidFill>
                <a:latin typeface="Arial" charset="0"/>
                <a:ea typeface="ヒラギノ角ゴ Pro W3" pitchFamily="-16" charset="-128"/>
              </a:defRPr>
            </a:lvl9pPr>
          </a:lstStyle>
          <a:p>
            <a:pPr algn="l"/>
            <a:r>
              <a:rPr lang="fr-CA" sz="3200" b="1" kern="0" dirty="0" smtClean="0"/>
              <a:t>WEF </a:t>
            </a:r>
            <a:r>
              <a:rPr lang="fr-CA" sz="3200" b="1" kern="0" dirty="0" err="1" smtClean="0"/>
              <a:t>Student</a:t>
            </a:r>
            <a:r>
              <a:rPr lang="fr-CA" sz="3200" b="1" kern="0" dirty="0" smtClean="0"/>
              <a:t> and Young </a:t>
            </a:r>
            <a:r>
              <a:rPr lang="fr-CA" sz="3200" b="1" kern="0" dirty="0" err="1" smtClean="0"/>
              <a:t>Professional’s</a:t>
            </a:r>
            <a:r>
              <a:rPr lang="fr-CA" sz="3200" b="1" kern="0" dirty="0" smtClean="0"/>
              <a:t> </a:t>
            </a:r>
            <a:r>
              <a:rPr lang="fr-CA" sz="3200" b="1" kern="0" dirty="0" err="1" smtClean="0"/>
              <a:t>Committee</a:t>
            </a:r>
            <a:r>
              <a:rPr lang="fr-CA" sz="3200" b="1" kern="0" dirty="0" smtClean="0"/>
              <a:t> (SYPC)</a:t>
            </a:r>
          </a:p>
        </p:txBody>
      </p:sp>
      <p:pic>
        <p:nvPicPr>
          <p:cNvPr id="7" name="Picture 6" descr="SYPC-logo-2012-fade.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 y="-13447"/>
            <a:ext cx="1371600" cy="13716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 r="-2525" b="21057"/>
          <a:stretch/>
        </p:blipFill>
        <p:spPr>
          <a:xfrm>
            <a:off x="5756015" y="1734539"/>
            <a:ext cx="2168785" cy="26986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3783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contenu 2"/>
          <p:cNvSpPr>
            <a:spLocks noGrp="1"/>
          </p:cNvSpPr>
          <p:nvPr>
            <p:ph idx="1"/>
          </p:nvPr>
        </p:nvSpPr>
        <p:spPr/>
        <p:txBody>
          <a:bodyPr/>
          <a:lstStyle/>
          <a:p>
            <a:pPr>
              <a:spcBef>
                <a:spcPts val="1200"/>
              </a:spcBef>
              <a:buFont typeface="Wingdings" pitchFamily="2" charset="2"/>
              <a:buChar char="§"/>
            </a:pPr>
            <a:r>
              <a:rPr lang="en-US" sz="2800" dirty="0" smtClean="0"/>
              <a:t>MAs directly support student chapters</a:t>
            </a:r>
          </a:p>
          <a:p>
            <a:pPr>
              <a:spcBef>
                <a:spcPts val="1200"/>
              </a:spcBef>
              <a:buFont typeface="Wingdings" pitchFamily="2" charset="2"/>
              <a:buChar char="§"/>
            </a:pPr>
            <a:r>
              <a:rPr lang="en-US" sz="2800" dirty="0" smtClean="0"/>
              <a:t>SYPC assist MAs and students in developing chapters and regional programs</a:t>
            </a:r>
          </a:p>
          <a:p>
            <a:pPr>
              <a:spcBef>
                <a:spcPts val="1200"/>
              </a:spcBef>
              <a:buFont typeface="Wingdings" pitchFamily="2" charset="2"/>
              <a:buChar char="§"/>
            </a:pPr>
            <a:r>
              <a:rPr lang="en-US" sz="2800" dirty="0" smtClean="0"/>
              <a:t>SYPC offers national programs and toolkits for students</a:t>
            </a:r>
            <a:endParaRPr lang="fr-CA" sz="2800" dirty="0" smtClean="0"/>
          </a:p>
          <a:p>
            <a:pPr>
              <a:spcBef>
                <a:spcPts val="1200"/>
              </a:spcBef>
              <a:buFont typeface="Wingdings" pitchFamily="2" charset="2"/>
              <a:buChar char="§"/>
            </a:pPr>
            <a:r>
              <a:rPr lang="en-US" sz="2800" dirty="0" smtClean="0"/>
              <a:t>SYPC collects annual reports to track student chapter involvement and program growth</a:t>
            </a:r>
          </a:p>
        </p:txBody>
      </p:sp>
      <p:sp>
        <p:nvSpPr>
          <p:cNvPr id="8" name="Titre 1"/>
          <p:cNvSpPr txBox="1">
            <a:spLocks/>
          </p:cNvSpPr>
          <p:nvPr/>
        </p:nvSpPr>
        <p:spPr bwMode="auto">
          <a:xfrm>
            <a:off x="304800" y="762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sz="3600" b="1" i="0" u="none" strike="noStrike" kern="1200" cap="none" spc="0" normalizeH="0" baseline="0" noProof="0" dirty="0" smtClean="0">
                <a:ln>
                  <a:noFill/>
                </a:ln>
                <a:solidFill>
                  <a:srgbClr val="0070C0"/>
                </a:solidFill>
                <a:effectLst/>
                <a:uLnTx/>
                <a:uFillTx/>
                <a:latin typeface="+mj-lt"/>
                <a:ea typeface="+mj-ea"/>
                <a:cs typeface="+mj-cs"/>
              </a:rPr>
              <a:t>SYPC </a:t>
            </a:r>
            <a:r>
              <a:rPr kumimoji="0" lang="fr-CA" sz="3600" b="1" i="0" u="none" strike="noStrike" kern="1200" cap="none" spc="0" normalizeH="0" baseline="0" noProof="0" dirty="0" err="1" smtClean="0">
                <a:ln>
                  <a:noFill/>
                </a:ln>
                <a:solidFill>
                  <a:srgbClr val="0070C0"/>
                </a:solidFill>
                <a:effectLst/>
                <a:uLnTx/>
                <a:uFillTx/>
                <a:latin typeface="+mj-lt"/>
                <a:ea typeface="+mj-ea"/>
                <a:cs typeface="+mj-cs"/>
              </a:rPr>
              <a:t>is</a:t>
            </a:r>
            <a:r>
              <a:rPr kumimoji="0" lang="fr-CA" sz="3600" b="1" i="0" u="none" strike="noStrike" kern="1200" cap="none" spc="0" normalizeH="0" baseline="0" noProof="0" dirty="0" smtClean="0">
                <a:ln>
                  <a:noFill/>
                </a:ln>
                <a:solidFill>
                  <a:srgbClr val="0070C0"/>
                </a:solidFill>
                <a:effectLst/>
                <a:uLnTx/>
                <a:uFillTx/>
                <a:latin typeface="+mj-lt"/>
                <a:ea typeface="+mj-ea"/>
                <a:cs typeface="+mj-cs"/>
              </a:rPr>
              <a:t> a Resource</a:t>
            </a:r>
            <a:r>
              <a:rPr kumimoji="0" lang="fr-CA" sz="3600" b="1" i="0" u="none" strike="noStrike" kern="1200" cap="none" spc="0" normalizeH="0" noProof="0" dirty="0" smtClean="0">
                <a:ln>
                  <a:noFill/>
                </a:ln>
                <a:solidFill>
                  <a:srgbClr val="0070C0"/>
                </a:solidFill>
                <a:effectLst/>
                <a:uLnTx/>
                <a:uFillTx/>
                <a:latin typeface="+mj-lt"/>
                <a:ea typeface="+mj-ea"/>
                <a:cs typeface="+mj-cs"/>
              </a:rPr>
              <a:t> for </a:t>
            </a:r>
            <a:r>
              <a:rPr kumimoji="0" lang="fr-CA" sz="3600" b="1" i="0" u="none" strike="noStrike" kern="1200" cap="none" spc="0" normalizeH="0" noProof="0" dirty="0" err="1" smtClean="0">
                <a:ln>
                  <a:noFill/>
                </a:ln>
                <a:solidFill>
                  <a:srgbClr val="0070C0"/>
                </a:solidFill>
                <a:effectLst/>
                <a:uLnTx/>
                <a:uFillTx/>
                <a:latin typeface="+mj-lt"/>
                <a:ea typeface="+mj-ea"/>
                <a:cs typeface="+mj-cs"/>
              </a:rPr>
              <a:t>MAs</a:t>
            </a:r>
            <a:r>
              <a:rPr kumimoji="0" lang="fr-CA" sz="3600" b="1" i="0" u="none" strike="noStrike" kern="1200" cap="none" spc="0" normalizeH="0" noProof="0" dirty="0" smtClean="0">
                <a:ln>
                  <a:noFill/>
                </a:ln>
                <a:solidFill>
                  <a:srgbClr val="0070C0"/>
                </a:solidFill>
                <a:effectLst/>
                <a:uLnTx/>
                <a:uFillTx/>
                <a:latin typeface="+mj-lt"/>
                <a:ea typeface="+mj-ea"/>
                <a:cs typeface="+mj-cs"/>
              </a:rPr>
              <a:t> and </a:t>
            </a:r>
            <a:r>
              <a:rPr kumimoji="0" lang="fr-CA" sz="3600" b="1" i="0" u="none" strike="noStrike" kern="1200" cap="none" spc="0" normalizeH="0" noProof="0" dirty="0" err="1" smtClean="0">
                <a:ln>
                  <a:noFill/>
                </a:ln>
                <a:solidFill>
                  <a:srgbClr val="0070C0"/>
                </a:solidFill>
                <a:effectLst/>
                <a:uLnTx/>
                <a:uFillTx/>
                <a:latin typeface="+mj-lt"/>
                <a:ea typeface="+mj-ea"/>
                <a:cs typeface="+mj-cs"/>
              </a:rPr>
              <a:t>Student</a:t>
            </a:r>
            <a:r>
              <a:rPr kumimoji="0" lang="fr-CA" sz="3600" b="1" i="0" u="none" strike="noStrike" kern="1200" cap="none" spc="0" normalizeH="0" noProof="0" dirty="0" smtClean="0">
                <a:ln>
                  <a:noFill/>
                </a:ln>
                <a:solidFill>
                  <a:srgbClr val="0070C0"/>
                </a:solidFill>
                <a:effectLst/>
                <a:uLnTx/>
                <a:uFillTx/>
                <a:latin typeface="+mj-lt"/>
                <a:ea typeface="+mj-ea"/>
                <a:cs typeface="+mj-cs"/>
              </a:rPr>
              <a:t> </a:t>
            </a:r>
            <a:r>
              <a:rPr kumimoji="0" lang="fr-CA" sz="3600" b="1" i="0" u="none" strike="noStrike" kern="1200" cap="none" spc="0" normalizeH="0" noProof="0" dirty="0" err="1" smtClean="0">
                <a:ln>
                  <a:noFill/>
                </a:ln>
                <a:solidFill>
                  <a:srgbClr val="0070C0"/>
                </a:solidFill>
                <a:effectLst/>
                <a:uLnTx/>
                <a:uFillTx/>
                <a:latin typeface="+mj-lt"/>
                <a:ea typeface="+mj-ea"/>
                <a:cs typeface="+mj-cs"/>
              </a:rPr>
              <a:t>Chapters</a:t>
            </a:r>
            <a:endParaRPr kumimoji="0" lang="fr-CA" sz="3600" b="1" i="0" u="none" strike="noStrike" kern="1200" cap="none" spc="0" normalizeH="0" baseline="0" noProof="0" dirty="0" smtClean="0">
              <a:ln>
                <a:noFill/>
              </a:ln>
              <a:solidFill>
                <a:srgbClr val="0070C0"/>
              </a:solidFill>
              <a:effectLst/>
              <a:uLnTx/>
              <a:uFillTx/>
              <a:latin typeface="+mj-lt"/>
              <a:ea typeface="+mj-ea"/>
              <a:cs typeface="+mj-cs"/>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5105400"/>
            <a:ext cx="2895851" cy="682811"/>
          </a:xfrm>
          <a:prstGeom prst="rect">
            <a:avLst/>
          </a:prstGeom>
        </p:spPr>
      </p:pic>
    </p:spTree>
    <p:extLst>
      <p:ext uri="{BB962C8B-B14F-4D97-AF65-F5344CB8AC3E}">
        <p14:creationId xmlns:p14="http://schemas.microsoft.com/office/powerpoint/2010/main" val="2625608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609600" y="157538"/>
            <a:ext cx="8229600" cy="1143000"/>
          </a:xfrm>
        </p:spPr>
        <p:txBody>
          <a:bodyPr anchor="t"/>
          <a:lstStyle/>
          <a:p>
            <a:pPr algn="l"/>
            <a:r>
              <a:rPr lang="fr-CA" sz="3600" b="1" dirty="0" smtClean="0">
                <a:solidFill>
                  <a:srgbClr val="0070C0"/>
                </a:solidFill>
              </a:rPr>
              <a:t>SYPC Programs at WEFTEC Encourage </a:t>
            </a:r>
            <a:r>
              <a:rPr lang="fr-CA" sz="3600" b="1" dirty="0" err="1" smtClean="0">
                <a:solidFill>
                  <a:srgbClr val="0070C0"/>
                </a:solidFill>
              </a:rPr>
              <a:t>Student</a:t>
            </a:r>
            <a:r>
              <a:rPr lang="fr-CA" sz="3600" b="1" dirty="0" smtClean="0">
                <a:solidFill>
                  <a:srgbClr val="0070C0"/>
                </a:solidFill>
              </a:rPr>
              <a:t> Participation</a:t>
            </a:r>
          </a:p>
        </p:txBody>
      </p:sp>
      <p:sp>
        <p:nvSpPr>
          <p:cNvPr id="7" name="Espace réservé du contenu 2"/>
          <p:cNvSpPr txBox="1">
            <a:spLocks/>
          </p:cNvSpPr>
          <p:nvPr/>
        </p:nvSpPr>
        <p:spPr bwMode="auto">
          <a:xfrm>
            <a:off x="609600" y="1623948"/>
            <a:ext cx="579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42900" lvl="0" indent="-342900">
              <a:spcBef>
                <a:spcPts val="1200"/>
              </a:spcBef>
              <a:buFont typeface="Wingdings" pitchFamily="2" charset="2"/>
              <a:buChar char="§"/>
            </a:pPr>
            <a:r>
              <a:rPr lang="en-US" sz="2800" dirty="0" smtClean="0">
                <a:solidFill>
                  <a:srgbClr val="0070C0"/>
                </a:solidFill>
                <a:latin typeface="Calibri" panose="020F0502020204030204" pitchFamily="34" charset="0"/>
              </a:rPr>
              <a:t>Student Design Competition</a:t>
            </a:r>
          </a:p>
          <a:p>
            <a:pPr marL="342900" lvl="0" indent="-342900">
              <a:spcBef>
                <a:spcPts val="1200"/>
              </a:spcBef>
              <a:buFont typeface="Wingdings" pitchFamily="2" charset="2"/>
              <a:buChar char="§"/>
            </a:pPr>
            <a:r>
              <a:rPr lang="en-US" sz="2800" dirty="0" smtClean="0">
                <a:solidFill>
                  <a:srgbClr val="0070C0"/>
                </a:solidFill>
                <a:latin typeface="Calibri" panose="020F0502020204030204" pitchFamily="34" charset="0"/>
              </a:rPr>
              <a:t>Career and Networking Fair</a:t>
            </a:r>
          </a:p>
          <a:p>
            <a:pPr marL="342900" lvl="0" indent="-342900">
              <a:spcBef>
                <a:spcPts val="1200"/>
              </a:spcBef>
              <a:buFont typeface="Wingdings" pitchFamily="2" charset="2"/>
              <a:buChar char="§"/>
            </a:pPr>
            <a:r>
              <a:rPr lang="en-US" sz="2800" dirty="0" smtClean="0">
                <a:solidFill>
                  <a:srgbClr val="0070C0"/>
                </a:solidFill>
                <a:latin typeface="Calibri" panose="020F0502020204030204" pitchFamily="34" charset="0"/>
              </a:rPr>
              <a:t>WEF Service Project</a:t>
            </a:r>
          </a:p>
          <a:p>
            <a:pPr marL="342900" lvl="0" indent="-342900">
              <a:spcBef>
                <a:spcPts val="1200"/>
              </a:spcBef>
              <a:buFont typeface="Wingdings" pitchFamily="2" charset="2"/>
              <a:buChar char="§"/>
            </a:pPr>
            <a:r>
              <a:rPr lang="en-US" sz="2800" dirty="0" smtClean="0">
                <a:solidFill>
                  <a:srgbClr val="0070C0"/>
                </a:solidFill>
                <a:latin typeface="Calibri" panose="020F0502020204030204" pitchFamily="34" charset="0"/>
              </a:rPr>
              <a:t>University Student Lounge</a:t>
            </a:r>
          </a:p>
          <a:p>
            <a:pPr marL="342900" lvl="0" indent="-342900">
              <a:spcBef>
                <a:spcPts val="1200"/>
              </a:spcBef>
              <a:buFont typeface="Wingdings" pitchFamily="2" charset="2"/>
              <a:buChar char="§"/>
            </a:pPr>
            <a:r>
              <a:rPr lang="en-US" sz="2800" dirty="0" smtClean="0">
                <a:solidFill>
                  <a:srgbClr val="0070C0"/>
                </a:solidFill>
                <a:latin typeface="Calibri" panose="020F0502020204030204" pitchFamily="34" charset="0"/>
              </a:rPr>
              <a:t>SYPC Committee Meeting</a:t>
            </a:r>
          </a:p>
          <a:p>
            <a:pPr marL="342900" lvl="0" indent="-342900">
              <a:spcBef>
                <a:spcPts val="1200"/>
              </a:spcBef>
              <a:buFont typeface="Wingdings" pitchFamily="2" charset="2"/>
              <a:buChar char="§"/>
            </a:pPr>
            <a:r>
              <a:rPr lang="en-US" sz="2800" dirty="0" smtClean="0">
                <a:solidFill>
                  <a:srgbClr val="0070C0"/>
                </a:solidFill>
                <a:latin typeface="Calibri" panose="020F0502020204030204" pitchFamily="34" charset="0"/>
              </a:rPr>
              <a:t>Student Chapter Meetings</a:t>
            </a:r>
          </a:p>
          <a:p>
            <a:pPr marL="342900" lvl="0" indent="-342900">
              <a:spcBef>
                <a:spcPct val="20000"/>
              </a:spcBef>
              <a:buFont typeface="Wingdings" pitchFamily="2" charset="2"/>
              <a:buChar char="§"/>
            </a:pPr>
            <a:endParaRPr lang="en-US" sz="2800" b="1" dirty="0" smtClean="0">
              <a:latin typeface="+mn-lt"/>
            </a:endParaRPr>
          </a:p>
        </p:txBody>
      </p:sp>
      <p:pic>
        <p:nvPicPr>
          <p:cNvPr id="1027" name="Picture 3" descr="SDC Env Winne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76400" y="5029200"/>
            <a:ext cx="2538789" cy="1511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5181600" y="4361581"/>
            <a:ext cx="2838157" cy="2069274"/>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5816267" y="1793524"/>
            <a:ext cx="2788024" cy="2153856"/>
            <a:chOff x="6400800" y="1371600"/>
            <a:chExt cx="2468880" cy="1786354"/>
          </a:xfrm>
        </p:grpSpPr>
        <p:pic>
          <p:nvPicPr>
            <p:cNvPr id="9" name="Picture 4" descr="http://communities.bentley.com/resized-image/__size/940x0/__key/communityserver-blogs-components-weblogfiles/00-00-27-59-54/WEFTEC_2700_14-StudentYP-Career-Fai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00800" y="1371600"/>
              <a:ext cx="2468880" cy="1462947"/>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400800" y="2819400"/>
              <a:ext cx="2468880" cy="338554"/>
            </a:xfrm>
            <a:prstGeom prst="rect">
              <a:avLst/>
            </a:prstGeom>
            <a:solidFill>
              <a:schemeClr val="tx2"/>
            </a:solidFill>
          </p:spPr>
          <p:txBody>
            <a:bodyPr wrap="square" rtlCol="0">
              <a:spAutoFit/>
            </a:bodyPr>
            <a:lstStyle/>
            <a:p>
              <a:pPr algn="ctr"/>
              <a:r>
                <a:rPr lang="en-US" sz="1600" b="1" dirty="0" smtClean="0">
                  <a:solidFill>
                    <a:schemeClr val="bg1"/>
                  </a:solidFill>
                </a:rPr>
                <a:t>Career Fair</a:t>
              </a:r>
              <a:endParaRPr lang="en-US" sz="1600" b="1" dirty="0">
                <a:solidFill>
                  <a:schemeClr val="bg1"/>
                </a:solidFill>
              </a:endParaRPr>
            </a:p>
          </p:txBody>
        </p:sp>
      </p:grpSp>
      <p:sp>
        <p:nvSpPr>
          <p:cNvPr id="4" name="Rectangle 3"/>
          <p:cNvSpPr/>
          <p:nvPr/>
        </p:nvSpPr>
        <p:spPr bwMode="auto">
          <a:xfrm>
            <a:off x="1676401" y="6363620"/>
            <a:ext cx="2538788" cy="41817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a typeface="ヒラギノ角ゴ Pro W3" pitchFamily="1" charset="-128"/>
            </a:endParaRPr>
          </a:p>
        </p:txBody>
      </p:sp>
      <p:sp>
        <p:nvSpPr>
          <p:cNvPr id="5" name="TextBox 4"/>
          <p:cNvSpPr txBox="1"/>
          <p:nvPr/>
        </p:nvSpPr>
        <p:spPr>
          <a:xfrm>
            <a:off x="1738572" y="6418820"/>
            <a:ext cx="2414444" cy="307777"/>
          </a:xfrm>
          <a:prstGeom prst="rect">
            <a:avLst/>
          </a:prstGeom>
          <a:noFill/>
        </p:spPr>
        <p:txBody>
          <a:bodyPr wrap="none" rtlCol="0">
            <a:spAutoFit/>
          </a:bodyPr>
          <a:lstStyle/>
          <a:p>
            <a:r>
              <a:rPr lang="en-US" sz="1400" dirty="0" smtClean="0">
                <a:solidFill>
                  <a:schemeClr val="bg1"/>
                </a:solidFill>
              </a:rPr>
              <a:t>Student Design Competition</a:t>
            </a:r>
            <a:endParaRPr lang="en-US" sz="1400" dirty="0">
              <a:solidFill>
                <a:schemeClr val="bg1"/>
              </a:solidFill>
            </a:endParaRPr>
          </a:p>
        </p:txBody>
      </p:sp>
    </p:spTree>
    <p:extLst>
      <p:ext uri="{BB962C8B-B14F-4D97-AF65-F5344CB8AC3E}">
        <p14:creationId xmlns:p14="http://schemas.microsoft.com/office/powerpoint/2010/main" val="230780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nchor="t"/>
          <a:lstStyle/>
          <a:p>
            <a:pPr algn="l"/>
            <a:r>
              <a:rPr lang="fr-CA" sz="3600" b="1" dirty="0" err="1" smtClean="0"/>
              <a:t>Student</a:t>
            </a:r>
            <a:r>
              <a:rPr lang="fr-CA" sz="3600" b="1" dirty="0" smtClean="0"/>
              <a:t> Design </a:t>
            </a:r>
            <a:r>
              <a:rPr lang="fr-CA" sz="3600" b="1" dirty="0" err="1" smtClean="0"/>
              <a:t>Competition</a:t>
            </a:r>
            <a:endParaRPr lang="fr-CA" sz="3600" b="1" dirty="0" smtClean="0"/>
          </a:p>
        </p:txBody>
      </p:sp>
      <p:sp>
        <p:nvSpPr>
          <p:cNvPr id="7" name="Espace réservé du contenu 2"/>
          <p:cNvSpPr txBox="1">
            <a:spLocks/>
          </p:cNvSpPr>
          <p:nvPr/>
        </p:nvSpPr>
        <p:spPr bwMode="auto">
          <a:xfrm>
            <a:off x="762000" y="1074956"/>
            <a:ext cx="838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42900" indent="-342900">
              <a:spcBef>
                <a:spcPts val="1200"/>
              </a:spcBef>
              <a:buFont typeface="Wingdings" pitchFamily="2" charset="2"/>
              <a:buChar char="§"/>
            </a:pPr>
            <a:r>
              <a:rPr lang="en-US" sz="2800" dirty="0" smtClean="0">
                <a:solidFill>
                  <a:srgbClr val="0070C0"/>
                </a:solidFill>
                <a:latin typeface="+mn-lt"/>
              </a:rPr>
              <a:t>Develop from idea exchange with MAs</a:t>
            </a:r>
          </a:p>
          <a:p>
            <a:pPr marL="342900" indent="-342900">
              <a:spcBef>
                <a:spcPts val="1200"/>
              </a:spcBef>
              <a:buFont typeface="Wingdings" pitchFamily="2" charset="2"/>
              <a:buChar char="§"/>
            </a:pPr>
            <a:r>
              <a:rPr lang="en-US" sz="2800" dirty="0" smtClean="0">
                <a:solidFill>
                  <a:srgbClr val="0070C0"/>
                </a:solidFill>
                <a:latin typeface="+mn-lt"/>
              </a:rPr>
              <a:t>2002: First event at WEFTEC</a:t>
            </a:r>
          </a:p>
          <a:p>
            <a:pPr marL="342900" indent="-342900">
              <a:spcBef>
                <a:spcPts val="1200"/>
              </a:spcBef>
              <a:buFont typeface="Wingdings" pitchFamily="2" charset="2"/>
              <a:buChar char="§"/>
            </a:pPr>
            <a:r>
              <a:rPr lang="en-US" sz="2800" dirty="0" smtClean="0">
                <a:solidFill>
                  <a:srgbClr val="0070C0"/>
                </a:solidFill>
                <a:latin typeface="+mn-lt"/>
              </a:rPr>
              <a:t>2009: Expanded to 2 separate competitions</a:t>
            </a:r>
          </a:p>
          <a:p>
            <a:pPr marL="342900" indent="-342900">
              <a:spcBef>
                <a:spcPts val="1200"/>
              </a:spcBef>
              <a:buFont typeface="Wingdings" pitchFamily="2" charset="2"/>
              <a:buChar char="§"/>
            </a:pPr>
            <a:r>
              <a:rPr lang="en-US" sz="2800" dirty="0" smtClean="0">
                <a:solidFill>
                  <a:srgbClr val="0070C0"/>
                </a:solidFill>
                <a:latin typeface="+mn-lt"/>
              </a:rPr>
              <a:t>2015: 15 Teams Competed!</a:t>
            </a:r>
          </a:p>
          <a:p>
            <a:pPr marL="342900" indent="-342900">
              <a:spcBef>
                <a:spcPts val="1200"/>
              </a:spcBef>
              <a:buFont typeface="Wingdings" pitchFamily="2" charset="2"/>
              <a:buChar char="§"/>
            </a:pPr>
            <a:endParaRPr lang="en-US" sz="2800" b="1" dirty="0" smtClean="0">
              <a:latin typeface="+mn-lt"/>
            </a:endParaRPr>
          </a:p>
        </p:txBody>
      </p:sp>
      <p:grpSp>
        <p:nvGrpSpPr>
          <p:cNvPr id="17" name="Group 16"/>
          <p:cNvGrpSpPr/>
          <p:nvPr/>
        </p:nvGrpSpPr>
        <p:grpSpPr>
          <a:xfrm>
            <a:off x="110966" y="3581400"/>
            <a:ext cx="8922068" cy="2529304"/>
            <a:chOff x="122872" y="3581400"/>
            <a:chExt cx="8922068" cy="2529304"/>
          </a:xfrm>
        </p:grpSpPr>
        <p:grpSp>
          <p:nvGrpSpPr>
            <p:cNvPr id="16" name="Group 15"/>
            <p:cNvGrpSpPr/>
            <p:nvPr/>
          </p:nvGrpSpPr>
          <p:grpSpPr>
            <a:xfrm>
              <a:off x="122872" y="3581400"/>
              <a:ext cx="2926080" cy="2529304"/>
              <a:chOff x="122872" y="3581400"/>
              <a:chExt cx="2926080" cy="2529304"/>
            </a:xfrm>
          </p:grpSpPr>
          <p:sp>
            <p:nvSpPr>
              <p:cNvPr id="11" name="TextBox 10"/>
              <p:cNvSpPr txBox="1"/>
              <p:nvPr/>
            </p:nvSpPr>
            <p:spPr>
              <a:xfrm>
                <a:off x="122872" y="5772150"/>
                <a:ext cx="2926080" cy="338554"/>
              </a:xfrm>
              <a:prstGeom prst="rect">
                <a:avLst/>
              </a:prstGeom>
              <a:solidFill>
                <a:schemeClr val="tx2"/>
              </a:solidFill>
            </p:spPr>
            <p:txBody>
              <a:bodyPr wrap="square" rtlCol="0">
                <a:spAutoFit/>
              </a:bodyPr>
              <a:lstStyle/>
              <a:p>
                <a:pPr algn="ctr"/>
                <a:r>
                  <a:rPr lang="en-US" sz="1600" b="1" dirty="0" smtClean="0">
                    <a:solidFill>
                      <a:schemeClr val="bg1"/>
                    </a:solidFill>
                  </a:rPr>
                  <a:t>2003: Univ. Central Florida</a:t>
                </a:r>
                <a:endParaRPr lang="en-US" sz="1600" b="1" dirty="0">
                  <a:solidFill>
                    <a:schemeClr val="bg1"/>
                  </a:solidFill>
                </a:endParaRPr>
              </a:p>
            </p:txBody>
          </p:sp>
          <p:pic>
            <p:nvPicPr>
              <p:cNvPr id="8" name="Picture 5" descr="C:\Users\hafalcon\AppData\Local\Microsoft\Windows\Temporary Internet Files\Content.Outlook\QEYU2KOK\DC20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2872" y="3581400"/>
                <a:ext cx="2926080" cy="21945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6118860" y="3581400"/>
              <a:ext cx="2926080" cy="2529304"/>
              <a:chOff x="6118860" y="3581400"/>
              <a:chExt cx="2926080" cy="2529304"/>
            </a:xfrm>
          </p:grpSpPr>
          <p:sp>
            <p:nvSpPr>
              <p:cNvPr id="13" name="TextBox 12"/>
              <p:cNvSpPr txBox="1"/>
              <p:nvPr/>
            </p:nvSpPr>
            <p:spPr>
              <a:xfrm>
                <a:off x="6118860" y="5772150"/>
                <a:ext cx="2926080" cy="338554"/>
              </a:xfrm>
              <a:prstGeom prst="rect">
                <a:avLst/>
              </a:prstGeom>
              <a:solidFill>
                <a:schemeClr val="tx2"/>
              </a:solidFill>
            </p:spPr>
            <p:txBody>
              <a:bodyPr wrap="square" rtlCol="0">
                <a:spAutoFit/>
              </a:bodyPr>
              <a:lstStyle/>
              <a:p>
                <a:pPr algn="ctr"/>
                <a:r>
                  <a:rPr lang="en-US" sz="1600" b="1" dirty="0" smtClean="0">
                    <a:solidFill>
                      <a:schemeClr val="bg1"/>
                    </a:solidFill>
                  </a:rPr>
                  <a:t>2006: N. Dakota State Univ.</a:t>
                </a:r>
                <a:endParaRPr lang="en-US" sz="1600" b="1" dirty="0">
                  <a:solidFill>
                    <a:schemeClr val="bg1"/>
                  </a:solidFill>
                </a:endParaRPr>
              </a:p>
            </p:txBody>
          </p:sp>
          <p:pic>
            <p:nvPicPr>
              <p:cNvPr id="9" name="Picture 6" descr="C:\Users\hafalcon\AppData\Local\Microsoft\Windows\Temporary Internet Files\Content.Outlook\QEYU2KOK\IMG_063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8860" y="3581400"/>
                <a:ext cx="2926080" cy="21945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3120866" y="3581400"/>
              <a:ext cx="2926080" cy="2529304"/>
              <a:chOff x="3128010" y="3581400"/>
              <a:chExt cx="2926080" cy="2529304"/>
            </a:xfrm>
          </p:grpSpPr>
          <p:sp>
            <p:nvSpPr>
              <p:cNvPr id="12" name="TextBox 11"/>
              <p:cNvSpPr txBox="1"/>
              <p:nvPr/>
            </p:nvSpPr>
            <p:spPr>
              <a:xfrm>
                <a:off x="3128010" y="5772150"/>
                <a:ext cx="2926080" cy="338554"/>
              </a:xfrm>
              <a:prstGeom prst="rect">
                <a:avLst/>
              </a:prstGeom>
              <a:solidFill>
                <a:schemeClr val="tx2"/>
              </a:solidFill>
            </p:spPr>
            <p:txBody>
              <a:bodyPr wrap="square" rtlCol="0">
                <a:spAutoFit/>
              </a:bodyPr>
              <a:lstStyle/>
              <a:p>
                <a:pPr algn="ctr"/>
                <a:r>
                  <a:rPr lang="en-US" sz="1600" b="1" dirty="0" smtClean="0">
                    <a:solidFill>
                      <a:schemeClr val="bg1"/>
                    </a:solidFill>
                  </a:rPr>
                  <a:t>2005: Virginia Tech</a:t>
                </a:r>
                <a:endParaRPr lang="en-US" sz="1600" b="1" dirty="0">
                  <a:solidFill>
                    <a:schemeClr val="bg1"/>
                  </a:solidFill>
                </a:endParaRPr>
              </a:p>
            </p:txBody>
          </p:sp>
          <p:pic>
            <p:nvPicPr>
              <p:cNvPr id="10" name="Picture 9" descr="P1040020.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28010" y="3581400"/>
                <a:ext cx="2926080" cy="2194560"/>
              </a:xfrm>
              <a:prstGeom prst="rect">
                <a:avLst/>
              </a:prstGeom>
            </p:spPr>
          </p:pic>
        </p:grpSp>
      </p:grpSp>
    </p:spTree>
    <p:extLst>
      <p:ext uri="{BB962C8B-B14F-4D97-AF65-F5344CB8AC3E}">
        <p14:creationId xmlns:p14="http://schemas.microsoft.com/office/powerpoint/2010/main" val="252770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457200" y="685800"/>
            <a:ext cx="8229600" cy="4572000"/>
          </a:xfrm>
        </p:spPr>
        <p:txBody>
          <a:bodyPr/>
          <a:lstStyle/>
          <a:p>
            <a:pPr marL="0" indent="0">
              <a:buNone/>
            </a:pPr>
            <a:endParaRPr lang="en-US" b="1" dirty="0" smtClean="0">
              <a:solidFill>
                <a:srgbClr val="4D7685"/>
              </a:solidFill>
            </a:endParaRPr>
          </a:p>
          <a:p>
            <a:r>
              <a:rPr lang="fr-FR" sz="2400" dirty="0" smtClean="0"/>
              <a:t>WEF </a:t>
            </a:r>
            <a:r>
              <a:rPr lang="fr-FR" sz="2400" dirty="0"/>
              <a:t>Dues $20, plus local </a:t>
            </a:r>
            <a:r>
              <a:rPr lang="fr-FR" sz="2400" dirty="0" err="1"/>
              <a:t>Member</a:t>
            </a:r>
            <a:r>
              <a:rPr lang="fr-FR" sz="2400" dirty="0"/>
              <a:t> Association dues</a:t>
            </a:r>
          </a:p>
          <a:p>
            <a:r>
              <a:rPr lang="en-US" sz="2400" dirty="0" smtClean="0"/>
              <a:t>Free </a:t>
            </a:r>
            <a:r>
              <a:rPr lang="en-US" sz="2400" dirty="0"/>
              <a:t>registration for WEFTEC, WEF </a:t>
            </a:r>
            <a:r>
              <a:rPr lang="en-US" sz="2400" dirty="0" smtClean="0"/>
              <a:t>Conferences, and </a:t>
            </a:r>
            <a:r>
              <a:rPr lang="en-US" sz="2400" dirty="0"/>
              <a:t>WEF </a:t>
            </a:r>
            <a:r>
              <a:rPr lang="en-US" sz="2400" dirty="0" smtClean="0"/>
              <a:t>Webcasts</a:t>
            </a:r>
          </a:p>
          <a:p>
            <a:r>
              <a:rPr lang="en-US" sz="2400" dirty="0" smtClean="0"/>
              <a:t>Save </a:t>
            </a:r>
            <a:r>
              <a:rPr lang="en-US" sz="2400" dirty="0"/>
              <a:t>50% off of the member price on </a:t>
            </a:r>
            <a:r>
              <a:rPr lang="en-US" sz="2400" dirty="0" smtClean="0"/>
              <a:t>WEF technical </a:t>
            </a:r>
            <a:r>
              <a:rPr lang="en-US" sz="2400" dirty="0"/>
              <a:t>manuals and books</a:t>
            </a:r>
          </a:p>
          <a:p>
            <a:r>
              <a:rPr lang="en-US" sz="2400" dirty="0" smtClean="0"/>
              <a:t>Eligibility </a:t>
            </a:r>
            <a:r>
              <a:rPr lang="en-US" sz="2400" dirty="0"/>
              <a:t>for the $25,000 </a:t>
            </a:r>
            <a:r>
              <a:rPr lang="en-US" sz="2400" dirty="0" err="1"/>
              <a:t>Canham</a:t>
            </a:r>
            <a:r>
              <a:rPr lang="en-US" sz="2400" dirty="0"/>
              <a:t> Scholarship</a:t>
            </a:r>
          </a:p>
          <a:p>
            <a:r>
              <a:rPr lang="en-US" sz="2400" dirty="0" smtClean="0"/>
              <a:t>Access </a:t>
            </a:r>
            <a:r>
              <a:rPr lang="en-US" sz="2400" dirty="0"/>
              <a:t>to the University Center - Online </a:t>
            </a:r>
            <a:r>
              <a:rPr lang="en-US" sz="2400" dirty="0" smtClean="0"/>
              <a:t>tools including </a:t>
            </a:r>
            <a:r>
              <a:rPr lang="en-US" sz="2400" dirty="0"/>
              <a:t>Career Resources, listings of Student</a:t>
            </a:r>
          </a:p>
          <a:p>
            <a:r>
              <a:rPr lang="en-US" sz="2400" dirty="0"/>
              <a:t>Chapters and local WEF Member </a:t>
            </a:r>
            <a:r>
              <a:rPr lang="en-US" sz="2400" dirty="0" smtClean="0"/>
              <a:t>Associations, and </a:t>
            </a:r>
            <a:r>
              <a:rPr lang="en-US" sz="2400" dirty="0"/>
              <a:t>WEFTEC for Students</a:t>
            </a:r>
            <a:endParaRPr lang="en-US" sz="2400" b="1" dirty="0" smtClean="0"/>
          </a:p>
        </p:txBody>
      </p:sp>
      <p:sp>
        <p:nvSpPr>
          <p:cNvPr id="5" name="Titre 1"/>
          <p:cNvSpPr>
            <a:spLocks noGrp="1"/>
          </p:cNvSpPr>
          <p:nvPr>
            <p:ph type="title"/>
          </p:nvPr>
        </p:nvSpPr>
        <p:spPr/>
        <p:txBody>
          <a:bodyPr anchor="t"/>
          <a:lstStyle/>
          <a:p>
            <a:pPr algn="l"/>
            <a:r>
              <a:rPr lang="fr-CA" sz="3600" b="1" dirty="0" err="1" smtClean="0"/>
              <a:t>Student</a:t>
            </a:r>
            <a:r>
              <a:rPr lang="fr-CA" sz="3600" b="1" dirty="0" smtClean="0"/>
              <a:t> </a:t>
            </a:r>
            <a:r>
              <a:rPr lang="fr-CA" sz="3600" b="1" dirty="0" err="1" smtClean="0"/>
              <a:t>Membership</a:t>
            </a:r>
            <a:r>
              <a:rPr lang="fr-CA" sz="3600" b="1" dirty="0" smtClean="0"/>
              <a:t> </a:t>
            </a:r>
            <a:r>
              <a:rPr lang="fr-CA" sz="3600" b="1" dirty="0" err="1" smtClean="0"/>
              <a:t>Benefits</a:t>
            </a:r>
            <a:endParaRPr lang="fr-CA" sz="3600" b="1" dirty="0" smtClean="0"/>
          </a:p>
        </p:txBody>
      </p:sp>
      <p:pic>
        <p:nvPicPr>
          <p:cNvPr id="4100" name="Picture 4" descr="WEF-logo-)0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6311900"/>
            <a:ext cx="1752600" cy="35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538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164" y="2057400"/>
            <a:ext cx="8449235" cy="4572000"/>
          </a:xfrm>
        </p:spPr>
        <p:txBody>
          <a:bodyPr/>
          <a:lstStyle/>
          <a:p>
            <a:r>
              <a:rPr lang="fr-FR" sz="2400" dirty="0" smtClean="0"/>
              <a:t>WEF </a:t>
            </a:r>
            <a:r>
              <a:rPr lang="fr-FR" sz="2400" dirty="0"/>
              <a:t>Dues $47, plus local </a:t>
            </a:r>
            <a:r>
              <a:rPr lang="fr-FR" sz="2400" dirty="0" err="1"/>
              <a:t>Member</a:t>
            </a:r>
            <a:r>
              <a:rPr lang="fr-FR" sz="2400" dirty="0"/>
              <a:t> Association dues</a:t>
            </a:r>
          </a:p>
          <a:p>
            <a:r>
              <a:rPr lang="en-US" sz="2400" dirty="0" smtClean="0"/>
              <a:t>Special </a:t>
            </a:r>
            <a:r>
              <a:rPr lang="en-US" sz="2400" dirty="0"/>
              <a:t>WEFTEC YP Full Week </a:t>
            </a:r>
            <a:r>
              <a:rPr lang="en-US" sz="2400" dirty="0" smtClean="0"/>
              <a:t>reduced registration </a:t>
            </a:r>
            <a:r>
              <a:rPr lang="en-US" sz="2400" dirty="0"/>
              <a:t>rate</a:t>
            </a:r>
          </a:p>
          <a:p>
            <a:r>
              <a:rPr lang="en-US" sz="2400" dirty="0" smtClean="0"/>
              <a:t>Eligibility </a:t>
            </a:r>
            <a:r>
              <a:rPr lang="en-US" sz="2400" dirty="0"/>
              <a:t>to join the WEF Students &amp;</a:t>
            </a:r>
            <a:r>
              <a:rPr lang="en-US" sz="2400" dirty="0" smtClean="0"/>
              <a:t> Young Professionals </a:t>
            </a:r>
            <a:r>
              <a:rPr lang="en-US" sz="2400" dirty="0"/>
              <a:t>Committee</a:t>
            </a:r>
          </a:p>
          <a:p>
            <a:r>
              <a:rPr lang="en-US" sz="2400" dirty="0" smtClean="0"/>
              <a:t>Special </a:t>
            </a:r>
            <a:r>
              <a:rPr lang="en-US" sz="2400" dirty="0"/>
              <a:t>WEFTEC activities, geared to meet </a:t>
            </a:r>
            <a:r>
              <a:rPr lang="en-US" sz="2400" dirty="0" smtClean="0"/>
              <a:t>your needs </a:t>
            </a:r>
          </a:p>
          <a:p>
            <a:r>
              <a:rPr lang="en-US" sz="2400" dirty="0" smtClean="0"/>
              <a:t>Available </a:t>
            </a:r>
            <a:r>
              <a:rPr lang="en-US" sz="2400" dirty="0"/>
              <a:t>to water quality professionals with five years or less </a:t>
            </a:r>
            <a:r>
              <a:rPr lang="en-US" sz="2400" dirty="0" smtClean="0"/>
              <a:t>work experience </a:t>
            </a:r>
            <a:r>
              <a:rPr lang="en-US" sz="2400" dirty="0"/>
              <a:t>in the industry and who are under </a:t>
            </a:r>
            <a:r>
              <a:rPr lang="en-US" sz="2400" dirty="0" smtClean="0"/>
              <a:t>35</a:t>
            </a:r>
          </a:p>
          <a:p>
            <a:r>
              <a:rPr lang="en-US" sz="2400" dirty="0" smtClean="0"/>
              <a:t>Valid </a:t>
            </a:r>
            <a:r>
              <a:rPr lang="en-US" sz="2400" dirty="0"/>
              <a:t>for the first three years of WEF </a:t>
            </a:r>
            <a:r>
              <a:rPr lang="en-US" sz="2400" dirty="0" smtClean="0"/>
              <a:t>membership</a:t>
            </a:r>
          </a:p>
        </p:txBody>
      </p:sp>
      <p:sp>
        <p:nvSpPr>
          <p:cNvPr id="4" name="Titre 1"/>
          <p:cNvSpPr txBox="1">
            <a:spLocks/>
          </p:cNvSpPr>
          <p:nvPr/>
        </p:nvSpPr>
        <p:spPr bwMode="auto">
          <a:xfrm>
            <a:off x="1965960" y="135340"/>
            <a:ext cx="672084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400" b="1">
                <a:solidFill>
                  <a:schemeClr val="tx2"/>
                </a:solidFill>
                <a:latin typeface="Calibri" pitchFamily="34" charset="0"/>
                <a:ea typeface="+mj-ea"/>
                <a:cs typeface="+mj-cs"/>
              </a:defRPr>
            </a:lvl1pPr>
            <a:lvl2pPr algn="ctr" rtl="0" eaLnBrk="1" fontAlgn="base" hangingPunct="1">
              <a:spcBef>
                <a:spcPct val="0"/>
              </a:spcBef>
              <a:spcAft>
                <a:spcPct val="0"/>
              </a:spcAft>
              <a:defRPr sz="4400">
                <a:solidFill>
                  <a:schemeClr val="tx2"/>
                </a:solidFill>
                <a:latin typeface="Arial" charset="0"/>
                <a:ea typeface="ヒラギノ角ゴ Pro W3" pitchFamily="-16" charset="-128"/>
              </a:defRPr>
            </a:lvl2pPr>
            <a:lvl3pPr algn="ctr" rtl="0" eaLnBrk="1" fontAlgn="base" hangingPunct="1">
              <a:spcBef>
                <a:spcPct val="0"/>
              </a:spcBef>
              <a:spcAft>
                <a:spcPct val="0"/>
              </a:spcAft>
              <a:defRPr sz="4400">
                <a:solidFill>
                  <a:schemeClr val="tx2"/>
                </a:solidFill>
                <a:latin typeface="Arial" charset="0"/>
                <a:ea typeface="ヒラギノ角ゴ Pro W3" pitchFamily="-16" charset="-128"/>
              </a:defRPr>
            </a:lvl3pPr>
            <a:lvl4pPr algn="ctr" rtl="0" eaLnBrk="1" fontAlgn="base" hangingPunct="1">
              <a:spcBef>
                <a:spcPct val="0"/>
              </a:spcBef>
              <a:spcAft>
                <a:spcPct val="0"/>
              </a:spcAft>
              <a:defRPr sz="4400">
                <a:solidFill>
                  <a:schemeClr val="tx2"/>
                </a:solidFill>
                <a:latin typeface="Arial" charset="0"/>
                <a:ea typeface="ヒラギノ角ゴ Pro W3" pitchFamily="-16" charset="-128"/>
              </a:defRPr>
            </a:lvl4pPr>
            <a:lvl5pPr algn="ctr" rtl="0" eaLnBrk="1" fontAlgn="base" hangingPunct="1">
              <a:spcBef>
                <a:spcPct val="0"/>
              </a:spcBef>
              <a:spcAft>
                <a:spcPct val="0"/>
              </a:spcAft>
              <a:defRPr sz="4400">
                <a:solidFill>
                  <a:schemeClr val="tx2"/>
                </a:solidFill>
                <a:latin typeface="Arial" charset="0"/>
                <a:ea typeface="ヒラギノ角ゴ Pro W3" pitchFamily="-16" charset="-128"/>
              </a:defRPr>
            </a:lvl5pPr>
            <a:lvl6pPr marL="457200" algn="ctr" rtl="0" eaLnBrk="1" fontAlgn="base" hangingPunct="1">
              <a:spcBef>
                <a:spcPct val="0"/>
              </a:spcBef>
              <a:spcAft>
                <a:spcPct val="0"/>
              </a:spcAft>
              <a:defRPr sz="4400">
                <a:solidFill>
                  <a:schemeClr val="tx2"/>
                </a:solidFill>
                <a:latin typeface="Arial" charset="0"/>
                <a:ea typeface="ヒラギノ角ゴ Pro W3" pitchFamily="-16" charset="-128"/>
              </a:defRPr>
            </a:lvl6pPr>
            <a:lvl7pPr marL="914400" algn="ctr" rtl="0" eaLnBrk="1" fontAlgn="base" hangingPunct="1">
              <a:spcBef>
                <a:spcPct val="0"/>
              </a:spcBef>
              <a:spcAft>
                <a:spcPct val="0"/>
              </a:spcAft>
              <a:defRPr sz="4400">
                <a:solidFill>
                  <a:schemeClr val="tx2"/>
                </a:solidFill>
                <a:latin typeface="Arial" charset="0"/>
                <a:ea typeface="ヒラギノ角ゴ Pro W3" pitchFamily="-16" charset="-128"/>
              </a:defRPr>
            </a:lvl7pPr>
            <a:lvl8pPr marL="1371600" algn="ctr" rtl="0" eaLnBrk="1" fontAlgn="base" hangingPunct="1">
              <a:spcBef>
                <a:spcPct val="0"/>
              </a:spcBef>
              <a:spcAft>
                <a:spcPct val="0"/>
              </a:spcAft>
              <a:defRPr sz="4400">
                <a:solidFill>
                  <a:schemeClr val="tx2"/>
                </a:solidFill>
                <a:latin typeface="Arial" charset="0"/>
                <a:ea typeface="ヒラギノ角ゴ Pro W3" pitchFamily="-16" charset="-128"/>
              </a:defRPr>
            </a:lvl8pPr>
            <a:lvl9pPr marL="1828800" algn="ctr" rtl="0" eaLnBrk="1" fontAlgn="base" hangingPunct="1">
              <a:spcBef>
                <a:spcPct val="0"/>
              </a:spcBef>
              <a:spcAft>
                <a:spcPct val="0"/>
              </a:spcAft>
              <a:defRPr sz="4400">
                <a:solidFill>
                  <a:schemeClr val="tx2"/>
                </a:solidFill>
                <a:latin typeface="Arial" charset="0"/>
                <a:ea typeface="ヒラギノ角ゴ Pro W3" pitchFamily="-16" charset="-128"/>
              </a:defRPr>
            </a:lvl9pPr>
          </a:lstStyle>
          <a:p>
            <a:r>
              <a:rPr lang="fr-CA" sz="3600" kern="0" dirty="0" smtClean="0">
                <a:solidFill>
                  <a:srgbClr val="0070C0"/>
                </a:solidFill>
              </a:rPr>
              <a:t>Young Professional </a:t>
            </a:r>
            <a:r>
              <a:rPr lang="fr-CA" sz="3600" kern="0" dirty="0" err="1" smtClean="0">
                <a:solidFill>
                  <a:srgbClr val="0070C0"/>
                </a:solidFill>
              </a:rPr>
              <a:t>Membership</a:t>
            </a:r>
            <a:r>
              <a:rPr lang="fr-CA" sz="3600" kern="0" dirty="0" smtClean="0">
                <a:solidFill>
                  <a:srgbClr val="0070C0"/>
                </a:solidFill>
              </a:rPr>
              <a:t> </a:t>
            </a:r>
            <a:r>
              <a:rPr lang="fr-CA" sz="3600" kern="0" dirty="0" err="1" smtClean="0">
                <a:solidFill>
                  <a:srgbClr val="0070C0"/>
                </a:solidFill>
              </a:rPr>
              <a:t>Benefits</a:t>
            </a:r>
            <a:endParaRPr lang="fr-CA" sz="3600" kern="0" dirty="0" smtClean="0">
              <a:solidFill>
                <a:srgbClr val="0070C0"/>
              </a:solidFill>
            </a:endParaRPr>
          </a:p>
        </p:txBody>
      </p:sp>
      <p:pic>
        <p:nvPicPr>
          <p:cNvPr id="5" name="Picture 4" descr="SYPC-logo-2012-fad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59140"/>
            <a:ext cx="1219200" cy="121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7514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90800"/>
            <a:ext cx="9144000" cy="1470025"/>
          </a:xfrm>
        </p:spPr>
        <p:txBody>
          <a:bodyPr>
            <a:normAutofit fontScale="90000"/>
          </a:bodyPr>
          <a:lstStyle/>
          <a:p>
            <a:pPr>
              <a:defRPr/>
            </a:pPr>
            <a:r>
              <a:rPr lang="en-US" sz="3600" b="1" dirty="0">
                <a:solidFill>
                  <a:srgbClr val="0070C0"/>
                </a:solidFill>
              </a:rPr>
              <a:t>Water Environment Federation (WEF)</a:t>
            </a:r>
            <a:br>
              <a:rPr lang="en-US" sz="3600" b="1" dirty="0">
                <a:solidFill>
                  <a:srgbClr val="0070C0"/>
                </a:solidFill>
              </a:rPr>
            </a:br>
            <a:r>
              <a:rPr lang="en-US" sz="3600" b="1" dirty="0" smtClean="0">
                <a:solidFill>
                  <a:srgbClr val="0070C0"/>
                </a:solidFill>
              </a:rPr>
              <a:t/>
            </a:r>
            <a:br>
              <a:rPr lang="en-US" sz="3600" b="1" dirty="0" smtClean="0">
                <a:solidFill>
                  <a:srgbClr val="0070C0"/>
                </a:solidFill>
              </a:rPr>
            </a:br>
            <a:r>
              <a:rPr lang="en-US" sz="3600" b="1" dirty="0">
                <a:solidFill>
                  <a:srgbClr val="0070C0"/>
                </a:solidFill>
              </a:rPr>
              <a:t/>
            </a:r>
            <a:br>
              <a:rPr lang="en-US" sz="3600" b="1" dirty="0">
                <a:solidFill>
                  <a:srgbClr val="0070C0"/>
                </a:solidFill>
              </a:rPr>
            </a:br>
            <a:r>
              <a:rPr lang="en-US" sz="3600" b="1" dirty="0">
                <a:solidFill>
                  <a:srgbClr val="0070C0"/>
                </a:solidFill>
              </a:rPr>
              <a:t/>
            </a:r>
            <a:br>
              <a:rPr lang="en-US" sz="3600" b="1" dirty="0">
                <a:solidFill>
                  <a:srgbClr val="0070C0"/>
                </a:solidFill>
              </a:rPr>
            </a:br>
            <a:r>
              <a:rPr lang="en-US" sz="2800" b="1" i="1" dirty="0">
                <a:solidFill>
                  <a:srgbClr val="0070C0"/>
                </a:solidFill>
              </a:rPr>
              <a:t>in partnership with</a:t>
            </a:r>
            <a:br>
              <a:rPr lang="en-US" sz="2800" b="1" i="1" dirty="0">
                <a:solidFill>
                  <a:srgbClr val="0070C0"/>
                </a:solidFill>
              </a:rPr>
            </a:br>
            <a:r>
              <a:rPr lang="en-US" sz="3600" b="1" dirty="0">
                <a:solidFill>
                  <a:srgbClr val="0070C0"/>
                </a:solidFill>
              </a:rPr>
              <a:t/>
            </a:r>
            <a:br>
              <a:rPr lang="en-US" sz="3600" b="1" dirty="0">
                <a:solidFill>
                  <a:srgbClr val="0070C0"/>
                </a:solidFill>
              </a:rPr>
            </a:br>
            <a:r>
              <a:rPr lang="en-US" sz="3600" b="1" dirty="0">
                <a:solidFill>
                  <a:srgbClr val="0070C0"/>
                </a:solidFill>
              </a:rPr>
              <a:t>Florida Water </a:t>
            </a:r>
            <a:br>
              <a:rPr lang="en-US" sz="3600" b="1" dirty="0">
                <a:solidFill>
                  <a:srgbClr val="0070C0"/>
                </a:solidFill>
              </a:rPr>
            </a:br>
            <a:r>
              <a:rPr lang="en-US" sz="3600" b="1" dirty="0">
                <a:solidFill>
                  <a:srgbClr val="0070C0"/>
                </a:solidFill>
              </a:rPr>
              <a:t>Environment Association’s </a:t>
            </a:r>
            <a:br>
              <a:rPr lang="en-US" sz="3600" b="1" dirty="0">
                <a:solidFill>
                  <a:srgbClr val="0070C0"/>
                </a:solidFill>
              </a:rPr>
            </a:br>
            <a:r>
              <a:rPr lang="en-US" sz="3600" b="1" dirty="0">
                <a:solidFill>
                  <a:srgbClr val="0070C0"/>
                </a:solidFill>
              </a:rPr>
              <a:t>Mentoring Program </a:t>
            </a:r>
            <a:r>
              <a:rPr lang="en-US" sz="3600" b="1" dirty="0">
                <a:solidFill>
                  <a:srgbClr val="4D7685"/>
                </a:solidFill>
              </a:rPr>
              <a:t/>
            </a:r>
            <a:br>
              <a:rPr lang="en-US" sz="3600" b="1" dirty="0">
                <a:solidFill>
                  <a:srgbClr val="4D7685"/>
                </a:solidFill>
              </a:rPr>
            </a:br>
            <a:endParaRPr lang="en-US" sz="3100" dirty="0">
              <a:solidFill>
                <a:srgbClr val="0070C0"/>
              </a:solidFill>
            </a:endParaRPr>
          </a:p>
        </p:txBody>
      </p:sp>
    </p:spTree>
    <p:extLst>
      <p:ext uri="{BB962C8B-B14F-4D97-AF65-F5344CB8AC3E}">
        <p14:creationId xmlns:p14="http://schemas.microsoft.com/office/powerpoint/2010/main" val="3052151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nchor="t"/>
          <a:lstStyle/>
          <a:p>
            <a:pPr algn="l"/>
            <a:r>
              <a:rPr lang="en-US" sz="3600" b="1" dirty="0" smtClean="0"/>
              <a:t>YP Summit and Utility Management Conference</a:t>
            </a:r>
          </a:p>
        </p:txBody>
      </p:sp>
      <p:sp>
        <p:nvSpPr>
          <p:cNvPr id="7" name="Espace réservé du contenu 2"/>
          <p:cNvSpPr txBox="1">
            <a:spLocks/>
          </p:cNvSpPr>
          <p:nvPr/>
        </p:nvSpPr>
        <p:spPr bwMode="auto">
          <a:xfrm>
            <a:off x="914400" y="1695824"/>
            <a:ext cx="84201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42900" lvl="0" indent="-342900">
              <a:spcBef>
                <a:spcPts val="1200"/>
              </a:spcBef>
              <a:buFont typeface="Wingdings" pitchFamily="2" charset="2"/>
              <a:buChar char="§"/>
            </a:pPr>
            <a:r>
              <a:rPr lang="en-US" sz="2800" dirty="0" smtClean="0">
                <a:solidFill>
                  <a:srgbClr val="0070C0"/>
                </a:solidFill>
                <a:latin typeface="+mn-lt"/>
              </a:rPr>
              <a:t>Joint WEF SYPC and AWWA YPs</a:t>
            </a:r>
          </a:p>
          <a:p>
            <a:pPr marL="342900" lvl="0" indent="-342900">
              <a:spcBef>
                <a:spcPts val="1200"/>
              </a:spcBef>
              <a:buFont typeface="Wingdings" pitchFamily="2" charset="2"/>
              <a:buChar char="§"/>
            </a:pPr>
            <a:r>
              <a:rPr lang="en-US" sz="2800" dirty="0" smtClean="0">
                <a:solidFill>
                  <a:srgbClr val="0070C0"/>
                </a:solidFill>
                <a:latin typeface="+mn-lt"/>
              </a:rPr>
              <a:t>Develop “soft” skills</a:t>
            </a:r>
          </a:p>
          <a:p>
            <a:pPr marL="342900" lvl="0" indent="-342900">
              <a:spcBef>
                <a:spcPts val="1200"/>
              </a:spcBef>
              <a:buFont typeface="Wingdings" pitchFamily="2" charset="2"/>
              <a:buChar char="§"/>
            </a:pPr>
            <a:r>
              <a:rPr lang="en-US" sz="2800" dirty="0" smtClean="0">
                <a:solidFill>
                  <a:srgbClr val="0070C0"/>
                </a:solidFill>
                <a:latin typeface="+mn-lt"/>
              </a:rPr>
              <a:t>One-day long program ahead of UMC</a:t>
            </a:r>
          </a:p>
          <a:p>
            <a:pPr marL="342900" lvl="0" indent="-342900">
              <a:spcBef>
                <a:spcPts val="1200"/>
              </a:spcBef>
              <a:buFont typeface="Wingdings" pitchFamily="2" charset="2"/>
              <a:buChar char="§"/>
            </a:pPr>
            <a:r>
              <a:rPr lang="en-US" sz="2800" dirty="0" smtClean="0">
                <a:solidFill>
                  <a:srgbClr val="0070C0"/>
                </a:solidFill>
                <a:latin typeface="+mn-lt"/>
              </a:rPr>
              <a:t>Network with other YPs from different sectors across the country</a:t>
            </a:r>
          </a:p>
          <a:p>
            <a:pPr marL="342900" lvl="0" indent="-342900">
              <a:spcBef>
                <a:spcPts val="1200"/>
              </a:spcBef>
              <a:buFont typeface="Wingdings" pitchFamily="2" charset="2"/>
              <a:buChar char="§"/>
            </a:pPr>
            <a:r>
              <a:rPr lang="en-US" sz="2800" dirty="0" smtClean="0">
                <a:solidFill>
                  <a:srgbClr val="0070C0"/>
                </a:solidFill>
                <a:latin typeface="+mn-lt"/>
              </a:rPr>
              <a:t>Feb 6-7, 2017</a:t>
            </a:r>
          </a:p>
          <a:p>
            <a:pPr lvl="0">
              <a:spcBef>
                <a:spcPts val="1200"/>
              </a:spcBef>
            </a:pPr>
            <a:r>
              <a:rPr lang="en-US" sz="2800" dirty="0">
                <a:solidFill>
                  <a:srgbClr val="0070C0"/>
                </a:solidFill>
                <a:latin typeface="+mn-lt"/>
              </a:rPr>
              <a:t> </a:t>
            </a:r>
            <a:r>
              <a:rPr lang="en-US" sz="2800" dirty="0" smtClean="0">
                <a:solidFill>
                  <a:srgbClr val="0070C0"/>
                </a:solidFill>
                <a:latin typeface="+mn-lt"/>
              </a:rPr>
              <a:t>   in Tampa Florida</a:t>
            </a:r>
          </a:p>
          <a:p>
            <a:pPr marL="342900" lvl="0" indent="-342900">
              <a:spcBef>
                <a:spcPct val="20000"/>
              </a:spcBef>
              <a:buFont typeface="Wingdings" pitchFamily="2" charset="2"/>
              <a:buChar char="§"/>
            </a:pPr>
            <a:endParaRPr lang="en-US" sz="2800" b="1" dirty="0" smtClean="0">
              <a:latin typeface="+mn-lt"/>
            </a:endParaRPr>
          </a:p>
        </p:txBody>
      </p:sp>
      <p:pic>
        <p:nvPicPr>
          <p:cNvPr id="2" name="Picture 1"/>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t="13358" r="9030" b="22164"/>
          <a:stretch/>
        </p:blipFill>
        <p:spPr>
          <a:xfrm>
            <a:off x="5124450" y="4134224"/>
            <a:ext cx="3598443" cy="1905000"/>
          </a:xfrm>
          <a:prstGeom prst="rect">
            <a:avLst/>
          </a:prstGeom>
        </p:spPr>
      </p:pic>
    </p:spTree>
    <p:extLst>
      <p:ext uri="{BB962C8B-B14F-4D97-AF65-F5344CB8AC3E}">
        <p14:creationId xmlns:p14="http://schemas.microsoft.com/office/powerpoint/2010/main" val="726162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1004047" y="1523999"/>
            <a:ext cx="8229600" cy="4572000"/>
          </a:xfrm>
        </p:spPr>
        <p:txBody>
          <a:bodyPr/>
          <a:lstStyle/>
          <a:p>
            <a:pPr>
              <a:spcBef>
                <a:spcPts val="1200"/>
              </a:spcBef>
              <a:buFont typeface="Wingdings" pitchFamily="2" charset="2"/>
              <a:buChar char="§"/>
            </a:pPr>
            <a:r>
              <a:rPr lang="en-US" sz="2800" dirty="0" smtClean="0"/>
              <a:t>Developed to highlight activity of YPs and students in their MA</a:t>
            </a:r>
          </a:p>
          <a:p>
            <a:pPr>
              <a:spcBef>
                <a:spcPts val="1200"/>
              </a:spcBef>
              <a:buFont typeface="Wingdings" pitchFamily="2" charset="2"/>
              <a:buChar char="§"/>
            </a:pPr>
            <a:r>
              <a:rPr lang="en-US" sz="2800" dirty="0" smtClean="0"/>
              <a:t>Distributed to MA leaders, MA student and YP members, SYPC members</a:t>
            </a:r>
          </a:p>
          <a:p>
            <a:pPr>
              <a:spcBef>
                <a:spcPts val="1200"/>
              </a:spcBef>
              <a:buFont typeface="Wingdings" pitchFamily="2" charset="2"/>
              <a:buChar char="§"/>
            </a:pPr>
            <a:endParaRPr lang="en-US" sz="2800" dirty="0" smtClean="0">
              <a:solidFill>
                <a:srgbClr val="4D7685"/>
              </a:solidFill>
            </a:endParaRPr>
          </a:p>
          <a:p>
            <a:pPr lvl="1">
              <a:buNone/>
            </a:pPr>
            <a:endParaRPr lang="en-US" u="sng" dirty="0" smtClean="0">
              <a:hlinkClick r:id=""/>
            </a:endParaRPr>
          </a:p>
          <a:p>
            <a:pPr lvl="1">
              <a:buNone/>
            </a:pPr>
            <a:endParaRPr lang="en-US" u="sng" dirty="0" smtClean="0">
              <a:hlinkClick r:id=""/>
            </a:endParaRPr>
          </a:p>
          <a:p>
            <a:pPr lvl="1">
              <a:buNone/>
            </a:pPr>
            <a:endParaRPr lang="en-US" u="sng" dirty="0" smtClean="0">
              <a:hlinkClick r:id=""/>
            </a:endParaRPr>
          </a:p>
          <a:p>
            <a:pPr lvl="1">
              <a:buNone/>
            </a:pPr>
            <a:endParaRPr lang="en-US" u="sng" dirty="0" smtClean="0">
              <a:hlinkClick r:id=""/>
            </a:endParaRPr>
          </a:p>
          <a:p>
            <a:pPr lvl="1">
              <a:buNone/>
            </a:pPr>
            <a:endParaRPr lang="en-US" u="sng" dirty="0" smtClean="0">
              <a:hlinkClick r:id=""/>
            </a:endParaRPr>
          </a:p>
          <a:p>
            <a:pPr marL="457200" lvl="1" indent="0">
              <a:buNone/>
            </a:pPr>
            <a:endParaRPr lang="en-US" dirty="0" smtClean="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r="1378"/>
          <a:stretch>
            <a:fillRect/>
          </a:stretch>
        </p:blipFill>
        <p:spPr bwMode="auto">
          <a:xfrm>
            <a:off x="1447800" y="3809999"/>
            <a:ext cx="670560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339966"/>
                  </a:outerShdw>
                </a:effectLst>
              </a14:hiddenEffects>
            </a:ext>
          </a:extLst>
        </p:spPr>
      </p:pic>
      <p:sp>
        <p:nvSpPr>
          <p:cNvPr id="7" name="Titre 1"/>
          <p:cNvSpPr txBox="1">
            <a:spLocks/>
          </p:cNvSpPr>
          <p:nvPr/>
        </p:nvSpPr>
        <p:spPr bwMode="auto">
          <a:xfrm>
            <a:off x="304800" y="762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sz="3600" b="1" i="0" u="none" strike="noStrike" kern="1200" cap="none" spc="0" normalizeH="0" baseline="0" noProof="0" dirty="0" smtClean="0">
                <a:ln>
                  <a:noFill/>
                </a:ln>
                <a:solidFill>
                  <a:srgbClr val="0070C0"/>
                </a:solidFill>
                <a:effectLst/>
                <a:uLnTx/>
                <a:uFillTx/>
                <a:latin typeface="+mj-lt"/>
                <a:ea typeface="+mj-ea"/>
                <a:cs typeface="+mj-cs"/>
              </a:rPr>
              <a:t>YP Connections </a:t>
            </a:r>
            <a:r>
              <a:rPr lang="fr-CA" sz="3600" b="1" dirty="0" smtClean="0">
                <a:solidFill>
                  <a:srgbClr val="0070C0"/>
                </a:solidFill>
                <a:latin typeface="+mj-lt"/>
                <a:ea typeface="+mj-ea"/>
                <a:cs typeface="+mj-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sz="3600" b="1" i="0" u="none" strike="noStrike" kern="1200" cap="none" spc="0" normalizeH="0" baseline="0" noProof="0" dirty="0" smtClean="0">
                <a:ln>
                  <a:noFill/>
                </a:ln>
                <a:solidFill>
                  <a:srgbClr val="0070C0"/>
                </a:solidFill>
                <a:effectLst/>
                <a:uLnTx/>
                <a:uFillTx/>
                <a:latin typeface="+mj-lt"/>
                <a:ea typeface="+mj-ea"/>
                <a:cs typeface="+mj-cs"/>
              </a:rPr>
              <a:t>the</a:t>
            </a:r>
            <a:r>
              <a:rPr kumimoji="0" lang="fr-CA" sz="3600" b="1" i="0" u="none" strike="noStrike" kern="1200" cap="none" spc="0" normalizeH="0" noProof="0" dirty="0" smtClean="0">
                <a:ln>
                  <a:noFill/>
                </a:ln>
                <a:solidFill>
                  <a:srgbClr val="0070C0"/>
                </a:solidFill>
                <a:effectLst/>
                <a:uLnTx/>
                <a:uFillTx/>
                <a:latin typeface="+mj-lt"/>
                <a:ea typeface="+mj-ea"/>
                <a:cs typeface="+mj-cs"/>
              </a:rPr>
              <a:t> SYPC </a:t>
            </a:r>
            <a:r>
              <a:rPr kumimoji="0" lang="fr-CA" sz="3600" b="1" i="0" u="none" strike="noStrike" kern="1200" cap="none" spc="0" normalizeH="0" noProof="0" dirty="0" err="1" smtClean="0">
                <a:ln>
                  <a:noFill/>
                </a:ln>
                <a:solidFill>
                  <a:srgbClr val="0070C0"/>
                </a:solidFill>
                <a:effectLst/>
                <a:uLnTx/>
                <a:uFillTx/>
                <a:latin typeface="+mj-lt"/>
                <a:ea typeface="+mj-ea"/>
                <a:cs typeface="+mj-cs"/>
              </a:rPr>
              <a:t>Electronic</a:t>
            </a:r>
            <a:r>
              <a:rPr kumimoji="0" lang="fr-CA" sz="3600" b="1" i="0" u="none" strike="noStrike" kern="1200" cap="none" spc="0" normalizeH="0" noProof="0" dirty="0" smtClean="0">
                <a:ln>
                  <a:noFill/>
                </a:ln>
                <a:solidFill>
                  <a:srgbClr val="0070C0"/>
                </a:solidFill>
                <a:effectLst/>
                <a:uLnTx/>
                <a:uFillTx/>
                <a:latin typeface="+mj-lt"/>
                <a:ea typeface="+mj-ea"/>
                <a:cs typeface="+mj-cs"/>
              </a:rPr>
              <a:t> Newsletter</a:t>
            </a:r>
            <a:endParaRPr kumimoji="0" lang="fr-CA" sz="3600" b="1" i="0" u="none" strike="noStrike" kern="1200" cap="none" spc="0" normalizeH="0" baseline="0" noProof="0" dirty="0" smtClean="0">
              <a:ln>
                <a:noFill/>
              </a:ln>
              <a:solidFill>
                <a:srgbClr val="0070C0"/>
              </a:solidFill>
              <a:effectLst/>
              <a:uLnTx/>
              <a:uFillTx/>
              <a:latin typeface="+mj-lt"/>
              <a:ea typeface="+mj-ea"/>
              <a:cs typeface="+mj-cs"/>
            </a:endParaRPr>
          </a:p>
        </p:txBody>
      </p:sp>
    </p:spTree>
    <p:extLst>
      <p:ext uri="{BB962C8B-B14F-4D97-AF65-F5344CB8AC3E}">
        <p14:creationId xmlns:p14="http://schemas.microsoft.com/office/powerpoint/2010/main" val="1587731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847975" y="3657600"/>
            <a:ext cx="3448050" cy="2590800"/>
          </a:xfrm>
        </p:spPr>
      </p:pic>
      <p:sp>
        <p:nvSpPr>
          <p:cNvPr id="4098" name="Titre 1"/>
          <p:cNvSpPr>
            <a:spLocks noGrp="1"/>
          </p:cNvSpPr>
          <p:nvPr>
            <p:ph type="title"/>
          </p:nvPr>
        </p:nvSpPr>
        <p:spPr/>
        <p:txBody>
          <a:bodyPr anchor="t"/>
          <a:lstStyle/>
          <a:p>
            <a:pPr algn="l"/>
            <a:r>
              <a:rPr lang="en-US" sz="3600" b="1" dirty="0" smtClean="0"/>
              <a:t>Spring Board Program</a:t>
            </a:r>
          </a:p>
        </p:txBody>
      </p:sp>
      <p:sp>
        <p:nvSpPr>
          <p:cNvPr id="7" name="Espace réservé du contenu 2"/>
          <p:cNvSpPr txBox="1">
            <a:spLocks/>
          </p:cNvSpPr>
          <p:nvPr/>
        </p:nvSpPr>
        <p:spPr bwMode="auto">
          <a:xfrm>
            <a:off x="457200" y="990600"/>
            <a:ext cx="8686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42900" lvl="0" indent="-342900">
              <a:spcBef>
                <a:spcPts val="1200"/>
              </a:spcBef>
              <a:buFont typeface="Wingdings" pitchFamily="2" charset="2"/>
              <a:buChar char="§"/>
            </a:pPr>
            <a:r>
              <a:rPr lang="en-US" sz="2800" dirty="0" smtClean="0">
                <a:solidFill>
                  <a:srgbClr val="0070C0"/>
                </a:solidFill>
                <a:latin typeface="+mn-lt"/>
              </a:rPr>
              <a:t>Developed in 2012 to assist YP integration into WEF technical committees</a:t>
            </a:r>
          </a:p>
          <a:p>
            <a:pPr marL="342900" lvl="0" indent="-342900">
              <a:spcBef>
                <a:spcPts val="1200"/>
              </a:spcBef>
              <a:buFont typeface="Wingdings" pitchFamily="2" charset="2"/>
              <a:buChar char="§"/>
            </a:pPr>
            <a:r>
              <a:rPr lang="en-US" sz="2800" dirty="0" smtClean="0">
                <a:solidFill>
                  <a:srgbClr val="0070C0"/>
                </a:solidFill>
                <a:latin typeface="+mn-lt"/>
              </a:rPr>
              <a:t>WEF provides travel stipend to attend program through reimbursement</a:t>
            </a:r>
          </a:p>
          <a:p>
            <a:pPr marL="342900" lvl="0" indent="-342900">
              <a:spcBef>
                <a:spcPts val="1200"/>
              </a:spcBef>
              <a:buFont typeface="Wingdings" pitchFamily="2" charset="2"/>
              <a:buChar char="§"/>
            </a:pPr>
            <a:r>
              <a:rPr lang="en-US" sz="2800" dirty="0" smtClean="0">
                <a:solidFill>
                  <a:srgbClr val="0070C0"/>
                </a:solidFill>
                <a:latin typeface="+mn-lt"/>
              </a:rPr>
              <a:t>Application &amp; coordination through SYPC</a:t>
            </a:r>
          </a:p>
          <a:p>
            <a:pPr marL="342900" lvl="0" indent="-342900">
              <a:spcBef>
                <a:spcPct val="20000"/>
              </a:spcBef>
              <a:buFont typeface="Wingdings" pitchFamily="2" charset="2"/>
              <a:buChar char="§"/>
            </a:pPr>
            <a:endParaRPr lang="en-US" sz="2800" b="1" dirty="0" smtClean="0">
              <a:latin typeface="+mn-lt"/>
            </a:endParaRPr>
          </a:p>
        </p:txBody>
      </p:sp>
    </p:spTree>
    <p:extLst>
      <p:ext uri="{BB962C8B-B14F-4D97-AF65-F5344CB8AC3E}">
        <p14:creationId xmlns:p14="http://schemas.microsoft.com/office/powerpoint/2010/main" val="84036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mn-lt"/>
              </a:rPr>
              <a:t>Committees (where is your interest?)</a:t>
            </a:r>
          </a:p>
          <a:p>
            <a:r>
              <a:rPr lang="en-US" dirty="0" smtClean="0">
                <a:latin typeface="+mn-lt"/>
              </a:rPr>
              <a:t>Communities of Practice </a:t>
            </a:r>
          </a:p>
          <a:p>
            <a:r>
              <a:rPr lang="en-US" dirty="0" smtClean="0">
                <a:latin typeface="+mn-lt"/>
              </a:rPr>
              <a:t>Advocacy influences (local &amp; national)</a:t>
            </a:r>
          </a:p>
          <a:p>
            <a:r>
              <a:rPr lang="en-US" dirty="0" smtClean="0">
                <a:latin typeface="+mn-lt"/>
              </a:rPr>
              <a:t>Public awareness campaigns</a:t>
            </a:r>
          </a:p>
          <a:p>
            <a:r>
              <a:rPr lang="en-US" dirty="0" smtClean="0">
                <a:latin typeface="+mn-lt"/>
              </a:rPr>
              <a:t>Publications (get published)</a:t>
            </a:r>
          </a:p>
          <a:p>
            <a:r>
              <a:rPr lang="en-US" dirty="0" smtClean="0">
                <a:latin typeface="+mn-lt"/>
              </a:rPr>
              <a:t>Engage in dialogue (use WEFCOM)</a:t>
            </a:r>
          </a:p>
          <a:p>
            <a:r>
              <a:rPr lang="en-US" dirty="0" smtClean="0">
                <a:latin typeface="+mn-lt"/>
              </a:rPr>
              <a:t>Mentoring</a:t>
            </a:r>
          </a:p>
          <a:p>
            <a:r>
              <a:rPr lang="en-US" dirty="0" smtClean="0">
                <a:latin typeface="+mn-lt"/>
              </a:rPr>
              <a:t>Grow your career!</a:t>
            </a:r>
          </a:p>
          <a:p>
            <a:endParaRPr lang="en-US" dirty="0" smtClean="0">
              <a:solidFill>
                <a:srgbClr val="4D7685"/>
              </a:solidFill>
              <a:latin typeface="+mn-lt"/>
            </a:endParaRPr>
          </a:p>
          <a:p>
            <a:endParaRPr lang="en-US" dirty="0" smtClean="0"/>
          </a:p>
          <a:p>
            <a:endParaRPr lang="en-US" dirty="0"/>
          </a:p>
        </p:txBody>
      </p:sp>
      <p:sp>
        <p:nvSpPr>
          <p:cNvPr id="2" name="Title 1"/>
          <p:cNvSpPr>
            <a:spLocks noGrp="1"/>
          </p:cNvSpPr>
          <p:nvPr>
            <p:ph type="title"/>
          </p:nvPr>
        </p:nvSpPr>
        <p:spPr/>
        <p:txBody>
          <a:bodyPr/>
          <a:lstStyle/>
          <a:p>
            <a:r>
              <a:rPr lang="en-US" sz="3600" b="1" dirty="0" smtClean="0">
                <a:latin typeface="+mj-lt"/>
              </a:rPr>
              <a:t>Opportunities to </a:t>
            </a:r>
            <a:br>
              <a:rPr lang="en-US" sz="3600" b="1" dirty="0" smtClean="0">
                <a:latin typeface="+mj-lt"/>
              </a:rPr>
            </a:br>
            <a:r>
              <a:rPr lang="en-US" sz="3600" b="1" dirty="0" smtClean="0">
                <a:latin typeface="+mj-lt"/>
              </a:rPr>
              <a:t>Get Involved with WEF and FWEA</a:t>
            </a:r>
            <a:endParaRPr lang="en-US" sz="3600" b="1" dirty="0">
              <a:latin typeface="+mj-lt"/>
            </a:endParaRPr>
          </a:p>
        </p:txBody>
      </p:sp>
    </p:spTree>
    <p:extLst>
      <p:ext uri="{BB962C8B-B14F-4D97-AF65-F5344CB8AC3E}">
        <p14:creationId xmlns:p14="http://schemas.microsoft.com/office/powerpoint/2010/main" val="304738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buFont typeface="Arial" panose="020B0604020202020204" pitchFamily="34" charset="0"/>
              <a:buChar char="•"/>
            </a:pPr>
            <a:r>
              <a:rPr lang="en-US" sz="2800" dirty="0" smtClean="0">
                <a:solidFill>
                  <a:srgbClr val="0070C0"/>
                </a:solidFill>
              </a:rPr>
              <a:t>Websites (FWEA and WEF’s 6)</a:t>
            </a:r>
          </a:p>
          <a:p>
            <a:pPr lvl="1">
              <a:buFont typeface="Arial" panose="020B0604020202020204" pitchFamily="34" charset="0"/>
              <a:buChar char="•"/>
            </a:pPr>
            <a:r>
              <a:rPr lang="en-US" sz="2800" dirty="0" smtClean="0">
                <a:solidFill>
                  <a:srgbClr val="0070C0"/>
                </a:solidFill>
              </a:rPr>
              <a:t>Publications</a:t>
            </a:r>
          </a:p>
          <a:p>
            <a:pPr lvl="1">
              <a:buFont typeface="Arial" panose="020B0604020202020204" pitchFamily="34" charset="0"/>
              <a:buChar char="•"/>
            </a:pPr>
            <a:r>
              <a:rPr lang="en-US" sz="2800" dirty="0" smtClean="0">
                <a:solidFill>
                  <a:srgbClr val="0070C0"/>
                </a:solidFill>
              </a:rPr>
              <a:t>FWEA professionals</a:t>
            </a:r>
          </a:p>
        </p:txBody>
      </p:sp>
      <p:sp>
        <p:nvSpPr>
          <p:cNvPr id="2" name="Title 1"/>
          <p:cNvSpPr>
            <a:spLocks noGrp="1"/>
          </p:cNvSpPr>
          <p:nvPr>
            <p:ph type="title"/>
          </p:nvPr>
        </p:nvSpPr>
        <p:spPr/>
        <p:txBody>
          <a:bodyPr/>
          <a:lstStyle/>
          <a:p>
            <a:pPr algn="l"/>
            <a:r>
              <a:rPr lang="en-US" sz="3600" b="1" dirty="0" smtClean="0">
                <a:solidFill>
                  <a:srgbClr val="0070C0"/>
                </a:solidFill>
              </a:rPr>
              <a:t>Technical Tools For </a:t>
            </a:r>
            <a:r>
              <a:rPr lang="en-US" sz="3600" b="1" dirty="0">
                <a:solidFill>
                  <a:srgbClr val="0070C0"/>
                </a:solidFill>
              </a:rPr>
              <a:t>Y</a:t>
            </a:r>
            <a:r>
              <a:rPr lang="en-US" sz="3600" b="1" dirty="0" smtClean="0">
                <a:solidFill>
                  <a:srgbClr val="0070C0"/>
                </a:solidFill>
              </a:rPr>
              <a:t>our Use</a:t>
            </a:r>
            <a:endParaRPr lang="en-US" sz="3600" b="1" dirty="0">
              <a:solidFill>
                <a:srgbClr val="0070C0"/>
              </a:solidFill>
            </a:endParaRPr>
          </a:p>
        </p:txBody>
      </p:sp>
      <p:pic>
        <p:nvPicPr>
          <p:cNvPr id="6"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40169" y="3758184"/>
            <a:ext cx="1720821" cy="2021136"/>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7800" y="3124200"/>
            <a:ext cx="2590800" cy="609600"/>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1134242" y="3816252"/>
            <a:ext cx="5029200" cy="1905000"/>
            <a:chOff x="0" y="0"/>
            <a:chExt cx="4257675" cy="1466850"/>
          </a:xfrm>
        </p:grpSpPr>
        <p:pic>
          <p:nvPicPr>
            <p:cNvPr id="9" name="Picture 8" descr="WET_cover1_Nov13_90"/>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0"/>
              <a:ext cx="1066800" cy="1466850"/>
            </a:xfrm>
            <a:prstGeom prst="rect">
              <a:avLst/>
            </a:prstGeom>
            <a:noFill/>
            <a:ln>
              <a:noFill/>
            </a:ln>
            <a:effectLst>
              <a:softEdge rad="31750"/>
            </a:effectLst>
          </p:spPr>
        </p:pic>
        <p:pic>
          <p:nvPicPr>
            <p:cNvPr id="10" name="Picture 9" descr="wwresize.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171700" y="0"/>
              <a:ext cx="1038225" cy="1466850"/>
            </a:xfrm>
            <a:prstGeom prst="rect">
              <a:avLst/>
            </a:prstGeom>
            <a:noFill/>
            <a:ln>
              <a:noFill/>
            </a:ln>
            <a:effectLst>
              <a:softEdge rad="31750"/>
            </a:effectLst>
          </p:spPr>
        </p:pic>
        <p:pic>
          <p:nvPicPr>
            <p:cNvPr id="11" name="Picture 10" descr="WW90.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1104900" y="0"/>
              <a:ext cx="1038225" cy="1466850"/>
            </a:xfrm>
            <a:prstGeom prst="rect">
              <a:avLst/>
            </a:prstGeom>
            <a:noFill/>
            <a:ln>
              <a:noFill/>
            </a:ln>
            <a:effectLst>
              <a:softEdge rad="31750"/>
            </a:effectLst>
          </p:spPr>
        </p:pic>
        <p:pic>
          <p:nvPicPr>
            <p:cNvPr id="12" name="Picture 11" descr="StormwaterMagCove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19450" y="0"/>
              <a:ext cx="1038225" cy="1466850"/>
            </a:xfrm>
            <a:prstGeom prst="rect">
              <a:avLst/>
            </a:prstGeom>
            <a:noFill/>
            <a:ln>
              <a:noFill/>
            </a:ln>
            <a:effectLst>
              <a:softEdge rad="31750"/>
            </a:effectLst>
          </p:spPr>
        </p:pic>
      </p:grpSp>
    </p:spTree>
    <p:extLst>
      <p:ext uri="{BB962C8B-B14F-4D97-AF65-F5344CB8AC3E}">
        <p14:creationId xmlns:p14="http://schemas.microsoft.com/office/powerpoint/2010/main" val="1188043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652876"/>
            <a:ext cx="3956891" cy="2052637"/>
          </a:xfrm>
          <a:prstGeom prst="rect">
            <a:avLst/>
          </a:prstGeom>
        </p:spPr>
      </p:pic>
      <p:sp>
        <p:nvSpPr>
          <p:cNvPr id="7" name="TextBox 6"/>
          <p:cNvSpPr txBox="1"/>
          <p:nvPr/>
        </p:nvSpPr>
        <p:spPr>
          <a:xfrm>
            <a:off x="802362" y="1286127"/>
            <a:ext cx="7808237" cy="2215991"/>
          </a:xfrm>
          <a:prstGeom prst="rect">
            <a:avLst/>
          </a:prstGeom>
          <a:noFill/>
        </p:spPr>
        <p:txBody>
          <a:bodyPr wrap="square" rtlCol="0">
            <a:spAutoFit/>
          </a:bodyPr>
          <a:lstStyle/>
          <a:p>
            <a:pPr eaLnBrk="1" fontAlgn="auto" hangingPunct="1">
              <a:spcBef>
                <a:spcPts val="0"/>
              </a:spcBef>
              <a:spcAft>
                <a:spcPts val="0"/>
              </a:spcAft>
            </a:pPr>
            <a:r>
              <a:rPr lang="en-US" dirty="0">
                <a:solidFill>
                  <a:srgbClr val="0070C0"/>
                </a:solidFill>
                <a:latin typeface="+mn-lt"/>
              </a:rPr>
              <a:t>WEFCOM is an online community </a:t>
            </a:r>
            <a:r>
              <a:rPr lang="en-US" dirty="0" smtClean="0">
                <a:solidFill>
                  <a:srgbClr val="0070C0"/>
                </a:solidFill>
                <a:latin typeface="+mn-lt"/>
              </a:rPr>
              <a:t>hosted by WEF</a:t>
            </a:r>
          </a:p>
          <a:p>
            <a:pPr eaLnBrk="1" fontAlgn="auto" hangingPunct="1">
              <a:spcBef>
                <a:spcPts val="0"/>
              </a:spcBef>
              <a:spcAft>
                <a:spcPts val="0"/>
              </a:spcAft>
            </a:pPr>
            <a:endParaRPr lang="en-US" dirty="0" smtClean="0">
              <a:solidFill>
                <a:srgbClr val="0070C0"/>
              </a:solidFill>
              <a:latin typeface="+mn-lt"/>
            </a:endParaRPr>
          </a:p>
          <a:p>
            <a:pPr eaLnBrk="1" fontAlgn="auto" hangingPunct="1">
              <a:spcBef>
                <a:spcPts val="0"/>
              </a:spcBef>
              <a:spcAft>
                <a:spcPts val="0"/>
              </a:spcAft>
            </a:pPr>
            <a:r>
              <a:rPr lang="en-US" dirty="0" smtClean="0">
                <a:solidFill>
                  <a:srgbClr val="0070C0"/>
                </a:solidFill>
                <a:latin typeface="+mn-lt"/>
              </a:rPr>
              <a:t>WEFCOM serves </a:t>
            </a:r>
            <a:r>
              <a:rPr lang="en-US" dirty="0">
                <a:solidFill>
                  <a:srgbClr val="0070C0"/>
                </a:solidFill>
                <a:latin typeface="+mn-lt"/>
              </a:rPr>
              <a:t>as a virtual workspace, empowering WEF members to network and collaborate in an online environment.</a:t>
            </a:r>
          </a:p>
          <a:p>
            <a:pPr eaLnBrk="1" fontAlgn="auto" hangingPunct="1">
              <a:spcBef>
                <a:spcPts val="0"/>
              </a:spcBef>
              <a:spcAft>
                <a:spcPts val="0"/>
              </a:spcAft>
            </a:pPr>
            <a:endParaRPr lang="en-US" sz="1800" dirty="0">
              <a:solidFill>
                <a:srgbClr val="000000"/>
              </a:solidFill>
              <a:latin typeface="Franklin Gothic Book"/>
            </a:endParaRPr>
          </a:p>
        </p:txBody>
      </p:sp>
      <p:sp>
        <p:nvSpPr>
          <p:cNvPr id="2" name="TextBox 1"/>
          <p:cNvSpPr txBox="1"/>
          <p:nvPr/>
        </p:nvSpPr>
        <p:spPr>
          <a:xfrm>
            <a:off x="4124834" y="4648200"/>
            <a:ext cx="5029200" cy="954107"/>
          </a:xfrm>
          <a:prstGeom prst="rect">
            <a:avLst/>
          </a:prstGeom>
          <a:noFill/>
        </p:spPr>
        <p:txBody>
          <a:bodyPr wrap="square" rtlCol="0">
            <a:spAutoFit/>
          </a:bodyPr>
          <a:lstStyle/>
          <a:p>
            <a:pPr eaLnBrk="1" fontAlgn="auto" hangingPunct="1">
              <a:spcBef>
                <a:spcPts val="0"/>
              </a:spcBef>
              <a:spcAft>
                <a:spcPts val="0"/>
              </a:spcAft>
            </a:pPr>
            <a:r>
              <a:rPr lang="en-US" sz="2800" b="1" dirty="0">
                <a:solidFill>
                  <a:srgbClr val="FF9B1F"/>
                </a:solidFill>
                <a:latin typeface="Franklin Gothic Book"/>
              </a:rPr>
              <a:t>FIND TRAINING RESOURCES AT WWW.WEF.ORG/WEFCOM</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800" y="3276600"/>
            <a:ext cx="2458468" cy="1064491"/>
          </a:xfrm>
          <a:prstGeom prst="rect">
            <a:avLst/>
          </a:prstGeom>
        </p:spPr>
      </p:pic>
      <p:sp>
        <p:nvSpPr>
          <p:cNvPr id="11" name="Rectangle 10"/>
          <p:cNvSpPr/>
          <p:nvPr/>
        </p:nvSpPr>
        <p:spPr>
          <a:xfrm>
            <a:off x="381000" y="292528"/>
            <a:ext cx="5981125"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0070C0"/>
                </a:solidFill>
                <a:effectLst/>
                <a:uLnTx/>
                <a:uFillTx/>
                <a:latin typeface="Arial"/>
                <a:cs typeface="+mj-cs"/>
              </a:rPr>
              <a:t>Tools For </a:t>
            </a:r>
            <a:r>
              <a:rPr lang="en-US" sz="3600" b="1" kern="0" dirty="0">
                <a:solidFill>
                  <a:srgbClr val="0070C0"/>
                </a:solidFill>
                <a:latin typeface="Arial"/>
                <a:cs typeface="+mj-cs"/>
              </a:rPr>
              <a:t>Y</a:t>
            </a:r>
            <a:r>
              <a:rPr kumimoji="0" lang="en-US" sz="3600" b="1" i="0" u="none" strike="noStrike" kern="0" cap="none" spc="0" normalizeH="0" baseline="0" noProof="0" dirty="0" smtClean="0">
                <a:ln>
                  <a:noFill/>
                </a:ln>
                <a:solidFill>
                  <a:srgbClr val="0070C0"/>
                </a:solidFill>
                <a:effectLst/>
                <a:uLnTx/>
                <a:uFillTx/>
                <a:latin typeface="Arial"/>
                <a:cs typeface="+mj-cs"/>
              </a:rPr>
              <a:t>our Use (cont.)</a:t>
            </a:r>
            <a:endParaRPr kumimoji="0" lang="en-US" sz="1800" b="0" i="0" u="none" strike="noStrike" kern="0" cap="none" spc="0" normalizeH="0" baseline="0" noProof="0" dirty="0" smtClean="0">
              <a:ln>
                <a:noFill/>
              </a:ln>
              <a:solidFill>
                <a:srgbClr val="0070C0"/>
              </a:solidFill>
              <a:effectLst/>
              <a:uLnTx/>
              <a:uFillTx/>
            </a:endParaRPr>
          </a:p>
        </p:txBody>
      </p:sp>
    </p:spTree>
    <p:extLst>
      <p:ext uri="{BB962C8B-B14F-4D97-AF65-F5344CB8AC3E}">
        <p14:creationId xmlns:p14="http://schemas.microsoft.com/office/powerpoint/2010/main" val="1626627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1219200"/>
            <a:ext cx="4953000" cy="4572000"/>
          </a:xfrm>
        </p:spPr>
        <p:txBody>
          <a:bodyPr/>
          <a:lstStyle/>
          <a:p>
            <a:r>
              <a:rPr lang="en-US" sz="2800" dirty="0" smtClean="0">
                <a:latin typeface="+mn-lt"/>
              </a:rPr>
              <a:t>We are only as strong as our collaboration and partnership</a:t>
            </a:r>
          </a:p>
          <a:p>
            <a:endParaRPr lang="en-US" sz="2800" dirty="0" smtClean="0">
              <a:latin typeface="+mn-lt"/>
            </a:endParaRPr>
          </a:p>
          <a:p>
            <a:r>
              <a:rPr lang="en-US" sz="2800" dirty="0" smtClean="0">
                <a:latin typeface="+mn-lt"/>
              </a:rPr>
              <a:t>Working together to increase the value of membership</a:t>
            </a:r>
          </a:p>
          <a:p>
            <a:endParaRPr lang="en-US" sz="2800" dirty="0" smtClean="0">
              <a:latin typeface="+mn-lt"/>
            </a:endParaRPr>
          </a:p>
          <a:p>
            <a:r>
              <a:rPr lang="en-US" sz="2800" dirty="0" smtClean="0">
                <a:latin typeface="+mn-lt"/>
              </a:rPr>
              <a:t>Together we achieve our water sector purposes!</a:t>
            </a:r>
          </a:p>
          <a:p>
            <a:endParaRPr lang="en-US" dirty="0"/>
          </a:p>
        </p:txBody>
      </p:sp>
      <p:sp>
        <p:nvSpPr>
          <p:cNvPr id="2" name="Title 1"/>
          <p:cNvSpPr>
            <a:spLocks noGrp="1"/>
          </p:cNvSpPr>
          <p:nvPr>
            <p:ph type="title"/>
          </p:nvPr>
        </p:nvSpPr>
        <p:spPr/>
        <p:txBody>
          <a:bodyPr>
            <a:normAutofit/>
          </a:bodyPr>
          <a:lstStyle/>
          <a:p>
            <a:r>
              <a:rPr lang="en-US" sz="3600" b="1" dirty="0" smtClean="0"/>
              <a:t>WEF/FWEA Partnership</a:t>
            </a:r>
            <a:endParaRPr lang="en-US" sz="3600" b="1"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801" y="2209800"/>
            <a:ext cx="3142076" cy="3324225"/>
          </a:xfrm>
          <a:prstGeom prst="rect">
            <a:avLst/>
          </a:prstGeom>
        </p:spPr>
      </p:pic>
    </p:spTree>
    <p:extLst>
      <p:ext uri="{BB962C8B-B14F-4D97-AF65-F5344CB8AC3E}">
        <p14:creationId xmlns:p14="http://schemas.microsoft.com/office/powerpoint/2010/main" val="2899528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57400"/>
            <a:ext cx="9144000" cy="769441"/>
          </a:xfrm>
          <a:prstGeom prst="rect">
            <a:avLst/>
          </a:prstGeom>
        </p:spPr>
        <p:txBody>
          <a:bodyPr wrap="square">
            <a:spAutoFit/>
          </a:bodyPr>
          <a:lstStyle/>
          <a:p>
            <a:pPr lvl="0" algn="ctr" eaLnBrk="1" hangingPunct="1">
              <a:spcBef>
                <a:spcPct val="50000"/>
              </a:spcBef>
            </a:pPr>
            <a:r>
              <a:rPr lang="en-US" sz="4400" b="1" dirty="0" smtClean="0">
                <a:solidFill>
                  <a:srgbClr val="0070C0"/>
                </a:solidFill>
                <a:latin typeface="Calibri" pitchFamily="34" charset="0"/>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4608" y="1219200"/>
            <a:ext cx="4953000" cy="4572000"/>
          </a:xfrm>
        </p:spPr>
        <p:txBody>
          <a:bodyPr/>
          <a:lstStyle/>
          <a:p>
            <a:r>
              <a:rPr lang="en-US" sz="2800" kern="1200" dirty="0" smtClean="0">
                <a:solidFill>
                  <a:srgbClr val="0070C0"/>
                </a:solidFill>
                <a:latin typeface="+mn-lt"/>
                <a:ea typeface="ヒラギノ角ゴ Pro W3" pitchFamily="1" charset="-128"/>
              </a:rPr>
              <a:t>Founded in 1928</a:t>
            </a:r>
          </a:p>
          <a:p>
            <a:r>
              <a:rPr lang="en-US" sz="2800" kern="1200" dirty="0" smtClean="0">
                <a:solidFill>
                  <a:srgbClr val="0070C0"/>
                </a:solidFill>
                <a:latin typeface="+mn-lt"/>
                <a:ea typeface="ヒラギノ角ゴ Pro W3" pitchFamily="1" charset="-128"/>
              </a:rPr>
              <a:t>Not-for-profit technical and educational professional organization</a:t>
            </a:r>
          </a:p>
          <a:p>
            <a:r>
              <a:rPr lang="en-US" sz="2800" kern="1200" dirty="0" smtClean="0">
                <a:solidFill>
                  <a:srgbClr val="0070C0"/>
                </a:solidFill>
                <a:latin typeface="+mn-lt"/>
                <a:ea typeface="ヒラギノ角ゴ Pro W3" pitchFamily="1" charset="-128"/>
              </a:rPr>
              <a:t>34,000 individual members</a:t>
            </a:r>
          </a:p>
          <a:p>
            <a:r>
              <a:rPr lang="en-US" sz="2800" kern="1200" dirty="0" smtClean="0">
                <a:solidFill>
                  <a:srgbClr val="0070C0"/>
                </a:solidFill>
                <a:latin typeface="+mn-lt"/>
                <a:ea typeface="ヒラギノ角ゴ Pro W3" pitchFamily="1" charset="-128"/>
              </a:rPr>
              <a:t>75 affiliated Member Associations (MAs)</a:t>
            </a:r>
          </a:p>
        </p:txBody>
      </p:sp>
      <p:sp>
        <p:nvSpPr>
          <p:cNvPr id="2" name="Title 1"/>
          <p:cNvSpPr>
            <a:spLocks noGrp="1"/>
          </p:cNvSpPr>
          <p:nvPr>
            <p:ph type="title"/>
          </p:nvPr>
        </p:nvSpPr>
        <p:spPr>
          <a:xfrm>
            <a:off x="406678" y="76200"/>
            <a:ext cx="7822921" cy="1143000"/>
          </a:xfrm>
        </p:spPr>
        <p:txBody>
          <a:bodyPr/>
          <a:lstStyle/>
          <a:p>
            <a:pPr algn="l"/>
            <a:r>
              <a:rPr lang="en-US" sz="3600" b="1" dirty="0" smtClean="0">
                <a:solidFill>
                  <a:srgbClr val="0070C0"/>
                </a:solidFill>
                <a:latin typeface="+mj-lt"/>
              </a:rPr>
              <a:t>About WEF</a:t>
            </a:r>
            <a:endParaRPr lang="en-US" sz="3600" b="1" dirty="0">
              <a:solidFill>
                <a:srgbClr val="0070C0"/>
              </a:solidFill>
              <a:latin typeface="+mj-lt"/>
            </a:endParaRPr>
          </a:p>
        </p:txBody>
      </p:sp>
      <p:pic>
        <p:nvPicPr>
          <p:cNvPr id="4" name="Picture 3" descr="wef building 2.JPG"/>
          <p:cNvPicPr>
            <a:picLocks noChangeAspect="1"/>
          </p:cNvPicPr>
          <p:nvPr/>
        </p:nvPicPr>
        <p:blipFill>
          <a:blip r:embed="rId3" cstate="email">
            <a:lum bright="10000" contrast="10000"/>
            <a:extLst>
              <a:ext uri="{28A0092B-C50C-407E-A947-70E740481C1C}">
                <a14:useLocalDpi xmlns:a14="http://schemas.microsoft.com/office/drawing/2010/main"/>
              </a:ext>
            </a:extLst>
          </a:blip>
          <a:srcRect/>
          <a:stretch>
            <a:fillRect/>
          </a:stretch>
        </p:blipFill>
        <p:spPr>
          <a:xfrm>
            <a:off x="5494359" y="190500"/>
            <a:ext cx="3535631" cy="27432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06679" y="4642307"/>
            <a:ext cx="8516112" cy="1409617"/>
          </a:xfrm>
          <a:prstGeom prst="rect">
            <a:avLst/>
          </a:prstGeom>
          <a:noFill/>
        </p:spPr>
        <p:txBody>
          <a:bodyPr wrap="square" rtlCol="0">
            <a:spAutoFit/>
          </a:bodyPr>
          <a:lstStyle/>
          <a:p>
            <a:pPr marL="342900" lvl="0" indent="-342900" eaLnBrk="1" hangingPunct="1">
              <a:spcBef>
                <a:spcPct val="20000"/>
              </a:spcBef>
              <a:buFontTx/>
              <a:buChar char="•"/>
            </a:pPr>
            <a:r>
              <a:rPr lang="en-US" sz="2800" dirty="0">
                <a:solidFill>
                  <a:srgbClr val="0070C0"/>
                </a:solidFill>
                <a:latin typeface="Arial"/>
              </a:rPr>
              <a:t>WEF and the MAs proudly </a:t>
            </a:r>
            <a:endParaRPr lang="en-US" sz="2800" dirty="0" smtClean="0">
              <a:solidFill>
                <a:srgbClr val="0070C0"/>
              </a:solidFill>
              <a:latin typeface="Arial"/>
            </a:endParaRPr>
          </a:p>
          <a:p>
            <a:pPr lvl="0" eaLnBrk="1" hangingPunct="1">
              <a:spcBef>
                <a:spcPct val="20000"/>
              </a:spcBef>
            </a:pPr>
            <a:r>
              <a:rPr lang="en-US" sz="2800" dirty="0">
                <a:solidFill>
                  <a:srgbClr val="0070C0"/>
                </a:solidFill>
                <a:latin typeface="Arial"/>
              </a:rPr>
              <a:t> </a:t>
            </a:r>
            <a:r>
              <a:rPr lang="en-US" sz="2800" dirty="0" smtClean="0">
                <a:solidFill>
                  <a:srgbClr val="0070C0"/>
                </a:solidFill>
                <a:latin typeface="Arial"/>
              </a:rPr>
              <a:t>  work </a:t>
            </a:r>
            <a:r>
              <a:rPr lang="en-US" sz="2800" dirty="0">
                <a:solidFill>
                  <a:srgbClr val="0070C0"/>
                </a:solidFill>
                <a:latin typeface="Arial"/>
              </a:rPr>
              <a:t>to achieve clean &amp;</a:t>
            </a:r>
            <a:r>
              <a:rPr lang="en-US" sz="2800" dirty="0" smtClean="0">
                <a:solidFill>
                  <a:srgbClr val="0070C0"/>
                </a:solidFill>
                <a:latin typeface="Arial"/>
              </a:rPr>
              <a:t> </a:t>
            </a:r>
            <a:r>
              <a:rPr lang="en-US" sz="2800" dirty="0">
                <a:solidFill>
                  <a:srgbClr val="0070C0"/>
                </a:solidFill>
                <a:latin typeface="Arial"/>
              </a:rPr>
              <a:t>safe water!</a:t>
            </a:r>
          </a:p>
          <a:p>
            <a:endParaRPr lang="en-US" dirty="0"/>
          </a:p>
        </p:txBody>
      </p:sp>
      <p:pic>
        <p:nvPicPr>
          <p:cNvPr id="6" name="Picture 5" descr="Dr. Eileen O'Neill - WEF Interim Executive Director.jpg"/>
          <p:cNvPicPr/>
          <p:nvPr/>
        </p:nvPicPr>
        <p:blipFill>
          <a:blip r:embed="rId4" cstate="email">
            <a:extLst>
              <a:ext uri="{28A0092B-C50C-407E-A947-70E740481C1C}">
                <a14:useLocalDpi xmlns:a14="http://schemas.microsoft.com/office/drawing/2010/main"/>
              </a:ext>
            </a:extLst>
          </a:blip>
          <a:stretch>
            <a:fillRect/>
          </a:stretch>
        </p:blipFill>
        <p:spPr>
          <a:xfrm>
            <a:off x="6694043" y="3378200"/>
            <a:ext cx="1858645" cy="22606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927545" y="5638800"/>
            <a:ext cx="1638590" cy="523220"/>
          </a:xfrm>
          <a:prstGeom prst="rect">
            <a:avLst/>
          </a:prstGeom>
          <a:noFill/>
        </p:spPr>
        <p:txBody>
          <a:bodyPr wrap="none" rtlCol="0">
            <a:spAutoFit/>
          </a:bodyPr>
          <a:lstStyle/>
          <a:p>
            <a:pPr algn="ctr"/>
            <a:r>
              <a:rPr lang="en-US" sz="1400" dirty="0" smtClean="0">
                <a:solidFill>
                  <a:schemeClr val="accent5">
                    <a:lumMod val="25000"/>
                  </a:schemeClr>
                </a:solidFill>
              </a:rPr>
              <a:t>Dr. Eileen O’Neill</a:t>
            </a:r>
          </a:p>
          <a:p>
            <a:pPr algn="ctr"/>
            <a:r>
              <a:rPr lang="en-US" sz="1400" dirty="0" smtClean="0">
                <a:solidFill>
                  <a:schemeClr val="accent5">
                    <a:lumMod val="25000"/>
                  </a:schemeClr>
                </a:solidFill>
              </a:rPr>
              <a:t>Executive Director</a:t>
            </a:r>
            <a:endParaRPr lang="en-US" sz="1400" dirty="0">
              <a:solidFill>
                <a:schemeClr val="accent5">
                  <a:lumMod val="25000"/>
                </a:schemeClr>
              </a:solidFill>
            </a:endParaRPr>
          </a:p>
        </p:txBody>
      </p:sp>
    </p:spTree>
    <p:extLst>
      <p:ext uri="{BB962C8B-B14F-4D97-AF65-F5344CB8AC3E}">
        <p14:creationId xmlns:p14="http://schemas.microsoft.com/office/powerpoint/2010/main" val="3898686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7" y="-297"/>
            <a:ext cx="9144793" cy="6858594"/>
          </a:xfrm>
          <a:prstGeom prst="rect">
            <a:avLst/>
          </a:prstGeom>
        </p:spPr>
      </p:pic>
      <p:sp>
        <p:nvSpPr>
          <p:cNvPr id="2" name="Title 1"/>
          <p:cNvSpPr>
            <a:spLocks noGrp="1"/>
          </p:cNvSpPr>
          <p:nvPr>
            <p:ph type="title"/>
          </p:nvPr>
        </p:nvSpPr>
        <p:spPr>
          <a:xfrm>
            <a:off x="0" y="-297"/>
            <a:ext cx="9144000" cy="990897"/>
          </a:xfrm>
        </p:spPr>
        <p:txBody>
          <a:bodyPr/>
          <a:lstStyle/>
          <a:p>
            <a:r>
              <a:rPr lang="en-US" sz="3600" b="1" dirty="0" smtClean="0">
                <a:latin typeface="+mj-lt"/>
              </a:rPr>
              <a:t>About WEF</a:t>
            </a:r>
            <a:endParaRPr lang="en-US" sz="3600" b="1" dirty="0">
              <a:latin typeface="+mj-lt"/>
            </a:endParaRPr>
          </a:p>
        </p:txBody>
      </p:sp>
      <p:sp>
        <p:nvSpPr>
          <p:cNvPr id="3" name="Content Placeholder 2"/>
          <p:cNvSpPr>
            <a:spLocks noGrp="1"/>
          </p:cNvSpPr>
          <p:nvPr>
            <p:ph idx="4294967295"/>
          </p:nvPr>
        </p:nvSpPr>
        <p:spPr>
          <a:xfrm>
            <a:off x="914400" y="2281518"/>
            <a:ext cx="8229600" cy="4572000"/>
          </a:xfrm>
        </p:spPr>
        <p:txBody>
          <a:bodyPr/>
          <a:lstStyle/>
          <a:p>
            <a:pPr marL="0" indent="0">
              <a:buNone/>
            </a:pPr>
            <a:r>
              <a:rPr lang="en-US" b="1" kern="1200" dirty="0">
                <a:solidFill>
                  <a:srgbClr val="0070C0"/>
                </a:solidFill>
                <a:latin typeface="+mn-lt"/>
                <a:ea typeface="ヒラギノ角ゴ Pro W3" pitchFamily="1" charset="-128"/>
              </a:rPr>
              <a:t>WEF’s diverse membership </a:t>
            </a:r>
            <a:r>
              <a:rPr lang="en-US" b="1" kern="1200" dirty="0" smtClean="0">
                <a:solidFill>
                  <a:srgbClr val="0070C0"/>
                </a:solidFill>
                <a:latin typeface="+mn-lt"/>
                <a:ea typeface="ヒラギノ角ゴ Pro W3" pitchFamily="1" charset="-128"/>
              </a:rPr>
              <a:t>includes:</a:t>
            </a:r>
          </a:p>
          <a:p>
            <a:pPr lvl="1"/>
            <a:r>
              <a:rPr lang="en-US" b="1" kern="1200" dirty="0" smtClean="0">
                <a:solidFill>
                  <a:srgbClr val="0070C0"/>
                </a:solidFill>
                <a:latin typeface="+mn-lt"/>
                <a:ea typeface="ヒラギノ角ゴ Pro W3" pitchFamily="1" charset="-128"/>
              </a:rPr>
              <a:t>Scientists</a:t>
            </a:r>
          </a:p>
          <a:p>
            <a:pPr lvl="1"/>
            <a:r>
              <a:rPr lang="en-US" b="1" kern="1200" dirty="0" smtClean="0">
                <a:solidFill>
                  <a:srgbClr val="0070C0"/>
                </a:solidFill>
                <a:latin typeface="+mn-lt"/>
                <a:ea typeface="ヒラギノ角ゴ Pro W3" pitchFamily="1" charset="-128"/>
              </a:rPr>
              <a:t>Engineers</a:t>
            </a:r>
          </a:p>
          <a:p>
            <a:pPr lvl="1"/>
            <a:r>
              <a:rPr lang="en-US" b="1" kern="1200" dirty="0" smtClean="0">
                <a:solidFill>
                  <a:srgbClr val="0070C0"/>
                </a:solidFill>
                <a:latin typeface="+mn-lt"/>
                <a:ea typeface="ヒラギノ角ゴ Pro W3" pitchFamily="1" charset="-128"/>
              </a:rPr>
              <a:t>Regulators</a:t>
            </a:r>
          </a:p>
          <a:p>
            <a:pPr lvl="1"/>
            <a:r>
              <a:rPr lang="en-US" b="1" kern="1200" dirty="0" smtClean="0">
                <a:solidFill>
                  <a:srgbClr val="0070C0"/>
                </a:solidFill>
                <a:latin typeface="+mn-lt"/>
                <a:ea typeface="ヒラギノ角ゴ Pro W3" pitchFamily="1" charset="-128"/>
              </a:rPr>
              <a:t>Academics</a:t>
            </a:r>
          </a:p>
          <a:p>
            <a:pPr lvl="1"/>
            <a:r>
              <a:rPr lang="en-US" b="1" kern="1200" dirty="0">
                <a:solidFill>
                  <a:srgbClr val="0070C0"/>
                </a:solidFill>
                <a:latin typeface="+mn-lt"/>
                <a:ea typeface="ヒラギノ角ゴ Pro W3" pitchFamily="1" charset="-128"/>
              </a:rPr>
              <a:t>U</a:t>
            </a:r>
            <a:r>
              <a:rPr lang="en-US" b="1" kern="1200" dirty="0" smtClean="0">
                <a:solidFill>
                  <a:srgbClr val="0070C0"/>
                </a:solidFill>
                <a:latin typeface="+mn-lt"/>
                <a:ea typeface="ヒラギノ角ゴ Pro W3" pitchFamily="1" charset="-128"/>
              </a:rPr>
              <a:t>tility managers</a:t>
            </a:r>
          </a:p>
          <a:p>
            <a:pPr lvl="1"/>
            <a:r>
              <a:rPr lang="en-US" b="1" kern="1200" dirty="0">
                <a:solidFill>
                  <a:srgbClr val="0070C0"/>
                </a:solidFill>
                <a:latin typeface="+mn-lt"/>
                <a:ea typeface="ヒラギノ角ゴ Pro W3" pitchFamily="1" charset="-128"/>
              </a:rPr>
              <a:t>P</a:t>
            </a:r>
            <a:r>
              <a:rPr lang="en-US" b="1" kern="1200" dirty="0" smtClean="0">
                <a:solidFill>
                  <a:srgbClr val="0070C0"/>
                </a:solidFill>
                <a:latin typeface="+mn-lt"/>
                <a:ea typeface="ヒラギノ角ゴ Pro W3" pitchFamily="1" charset="-128"/>
              </a:rPr>
              <a:t>lant operators</a:t>
            </a:r>
            <a:endParaRPr lang="en-US" b="1" dirty="0" smtClean="0">
              <a:solidFill>
                <a:srgbClr val="0070C0"/>
              </a:solidFill>
              <a:latin typeface="+mn-lt"/>
            </a:endParaRPr>
          </a:p>
          <a:p>
            <a:pPr lvl="1"/>
            <a:r>
              <a:rPr lang="en-US" b="1" kern="1200" dirty="0" smtClean="0">
                <a:solidFill>
                  <a:srgbClr val="0070C0"/>
                </a:solidFill>
                <a:latin typeface="+mn-lt"/>
                <a:ea typeface="ヒラギノ角ゴ Pro W3" pitchFamily="1" charset="-128"/>
              </a:rPr>
              <a:t>Students &amp; Young Professionals</a:t>
            </a:r>
          </a:p>
        </p:txBody>
      </p:sp>
    </p:spTree>
    <p:extLst>
      <p:ext uri="{BB962C8B-B14F-4D97-AF65-F5344CB8AC3E}">
        <p14:creationId xmlns:p14="http://schemas.microsoft.com/office/powerpoint/2010/main" val="3678347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3716829"/>
            <a:ext cx="8229600" cy="4572000"/>
          </a:xfrm>
        </p:spPr>
        <p:txBody>
          <a:bodyPr/>
          <a:lstStyle/>
          <a:p>
            <a:pPr marL="0" indent="0">
              <a:buNone/>
            </a:pPr>
            <a:r>
              <a:rPr lang="en-US" sz="2400" kern="1200" dirty="0">
                <a:latin typeface="Arial" pitchFamily="34" charset="0"/>
                <a:ea typeface="ヒラギノ角ゴ Pro W3" pitchFamily="1" charset="-128"/>
              </a:rPr>
              <a:t>As a global water sector leader, our mission is to:</a:t>
            </a:r>
          </a:p>
          <a:p>
            <a:r>
              <a:rPr lang="en-US" sz="2400" kern="1200" dirty="0" smtClean="0">
                <a:latin typeface="Arial" pitchFamily="34" charset="0"/>
                <a:ea typeface="ヒラギノ角ゴ Pro W3" pitchFamily="1" charset="-128"/>
              </a:rPr>
              <a:t>Connect </a:t>
            </a:r>
            <a:r>
              <a:rPr lang="en-US" sz="2400" kern="1200" dirty="0">
                <a:latin typeface="Arial" pitchFamily="34" charset="0"/>
                <a:ea typeface="ヒラギノ角ゴ Pro W3" pitchFamily="1" charset="-128"/>
              </a:rPr>
              <a:t>water professionals</a:t>
            </a:r>
          </a:p>
          <a:p>
            <a:r>
              <a:rPr lang="en-US" sz="2400" kern="1200" dirty="0" smtClean="0">
                <a:latin typeface="Arial" pitchFamily="34" charset="0"/>
                <a:ea typeface="ヒラギノ角ゴ Pro W3" pitchFamily="1" charset="-128"/>
              </a:rPr>
              <a:t>Enrich </a:t>
            </a:r>
            <a:r>
              <a:rPr lang="en-US" sz="2400" kern="1200" dirty="0">
                <a:latin typeface="Arial" pitchFamily="34" charset="0"/>
                <a:ea typeface="ヒラギノ角ゴ Pro W3" pitchFamily="1" charset="-128"/>
              </a:rPr>
              <a:t>the expertise of water professionals</a:t>
            </a:r>
          </a:p>
          <a:p>
            <a:r>
              <a:rPr lang="en-US" sz="2400" kern="1200" dirty="0" smtClean="0">
                <a:latin typeface="Arial" pitchFamily="34" charset="0"/>
                <a:ea typeface="ヒラギノ角ゴ Pro W3" pitchFamily="1" charset="-128"/>
              </a:rPr>
              <a:t>Increase </a:t>
            </a:r>
            <a:r>
              <a:rPr lang="en-US" sz="2400" kern="1200" dirty="0">
                <a:latin typeface="Arial" pitchFamily="34" charset="0"/>
                <a:ea typeface="ヒラギノ角ゴ Pro W3" pitchFamily="1" charset="-128"/>
              </a:rPr>
              <a:t>the awareness of the impact and value of water</a:t>
            </a:r>
          </a:p>
          <a:p>
            <a:r>
              <a:rPr lang="en-US" sz="2400" kern="1200" dirty="0" smtClean="0">
                <a:latin typeface="Arial" pitchFamily="34" charset="0"/>
                <a:ea typeface="ヒラギノ角ゴ Pro W3" pitchFamily="1" charset="-128"/>
              </a:rPr>
              <a:t>Provide </a:t>
            </a:r>
            <a:r>
              <a:rPr lang="en-US" sz="2400" kern="1200" dirty="0">
                <a:latin typeface="Arial" pitchFamily="34" charset="0"/>
                <a:ea typeface="ヒラギノ角ゴ Pro W3" pitchFamily="1" charset="-128"/>
              </a:rPr>
              <a:t>a platform for water sector innovation</a:t>
            </a:r>
            <a:r>
              <a:rPr lang="en-US" sz="2400" kern="1200" dirty="0">
                <a:solidFill>
                  <a:schemeClr val="accent5">
                    <a:lumMod val="25000"/>
                  </a:schemeClr>
                </a:solidFill>
                <a:latin typeface="Arial" pitchFamily="34" charset="0"/>
                <a:ea typeface="ヒラギノ角ゴ Pro W3" pitchFamily="1" charset="-128"/>
              </a:rPr>
              <a:t>	</a:t>
            </a:r>
          </a:p>
          <a:p>
            <a:endParaRPr lang="en-US" sz="2400" dirty="0">
              <a:solidFill>
                <a:schemeClr val="accent5">
                  <a:lumMod val="25000"/>
                </a:schemeClr>
              </a:solidFill>
            </a:endParaRPr>
          </a:p>
        </p:txBody>
      </p:sp>
      <p:sp>
        <p:nvSpPr>
          <p:cNvPr id="2" name="Title 1"/>
          <p:cNvSpPr>
            <a:spLocks noGrp="1"/>
          </p:cNvSpPr>
          <p:nvPr>
            <p:ph type="title"/>
          </p:nvPr>
        </p:nvSpPr>
        <p:spPr/>
        <p:txBody>
          <a:bodyPr/>
          <a:lstStyle/>
          <a:p>
            <a:r>
              <a:rPr lang="en-US" sz="3600" b="1" dirty="0">
                <a:latin typeface="+mj-lt"/>
              </a:rPr>
              <a:t>T</a:t>
            </a:r>
            <a:r>
              <a:rPr lang="en-US" sz="3600" b="1" dirty="0" smtClean="0">
                <a:latin typeface="+mj-lt"/>
              </a:rPr>
              <a:t>he WEF Vision</a:t>
            </a:r>
            <a:endParaRPr lang="en-US" sz="3600" b="1" dirty="0">
              <a:latin typeface="+mj-l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1407459"/>
            <a:ext cx="1932925" cy="1912517"/>
          </a:xfrm>
          <a:prstGeom prst="rect">
            <a:avLst/>
          </a:prstGeom>
        </p:spPr>
      </p:pic>
      <p:sp>
        <p:nvSpPr>
          <p:cNvPr id="6" name="Rectangle 5"/>
          <p:cNvSpPr/>
          <p:nvPr/>
        </p:nvSpPr>
        <p:spPr>
          <a:xfrm>
            <a:off x="536717" y="1524000"/>
            <a:ext cx="4572000" cy="1815882"/>
          </a:xfrm>
          <a:prstGeom prst="rect">
            <a:avLst/>
          </a:prstGeom>
        </p:spPr>
        <p:txBody>
          <a:bodyPr>
            <a:spAutoFit/>
          </a:bodyPr>
          <a:lstStyle/>
          <a:p>
            <a:pPr lvl="0" eaLnBrk="1" hangingPunct="1">
              <a:spcBef>
                <a:spcPct val="20000"/>
              </a:spcBef>
            </a:pPr>
            <a:r>
              <a:rPr lang="en-US" sz="2800" kern="0" dirty="0" smtClean="0">
                <a:solidFill>
                  <a:srgbClr val="0070C0"/>
                </a:solidFill>
                <a:latin typeface="Arial"/>
              </a:rPr>
              <a:t>“</a:t>
            </a:r>
            <a:r>
              <a:rPr lang="en-US" sz="2800" dirty="0">
                <a:solidFill>
                  <a:srgbClr val="0070C0"/>
                </a:solidFill>
              </a:rPr>
              <a:t>A community of empowered professionals creating a healthy global water environment</a:t>
            </a:r>
            <a:r>
              <a:rPr lang="en-US" sz="2800" kern="0" dirty="0" smtClean="0">
                <a:solidFill>
                  <a:srgbClr val="0070C0"/>
                </a:solidFill>
                <a:latin typeface="Arial"/>
              </a:rPr>
              <a:t>.”</a:t>
            </a:r>
            <a:endParaRPr lang="en-US" sz="2800" kern="0" dirty="0">
              <a:solidFill>
                <a:srgbClr val="0070C0"/>
              </a:solidFill>
              <a:latin typeface="Arial"/>
            </a:endParaRPr>
          </a:p>
        </p:txBody>
      </p:sp>
    </p:spTree>
    <p:extLst>
      <p:ext uri="{BB962C8B-B14F-4D97-AF65-F5344CB8AC3E}">
        <p14:creationId xmlns:p14="http://schemas.microsoft.com/office/powerpoint/2010/main" val="2250020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MAs are our champions for water quality on a regional level providing convenient, affordable opportunities for training and networking with water professionals. </a:t>
            </a:r>
            <a:endParaRPr lang="en-US" dirty="0"/>
          </a:p>
        </p:txBody>
      </p:sp>
      <p:sp>
        <p:nvSpPr>
          <p:cNvPr id="2" name="Title 1"/>
          <p:cNvSpPr>
            <a:spLocks noGrp="1"/>
          </p:cNvSpPr>
          <p:nvPr>
            <p:ph type="title"/>
          </p:nvPr>
        </p:nvSpPr>
        <p:spPr/>
        <p:txBody>
          <a:bodyPr/>
          <a:lstStyle/>
          <a:p>
            <a:r>
              <a:rPr lang="en-US" sz="3600" b="1" dirty="0" smtClean="0">
                <a:latin typeface="+mj-lt"/>
              </a:rPr>
              <a:t>WEF’s Member Associations (MAs)</a:t>
            </a:r>
            <a:endParaRPr lang="en-US" sz="3600" b="1" dirty="0">
              <a:latin typeface="+mj-l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3581400"/>
            <a:ext cx="3276600" cy="1680655"/>
          </a:xfrm>
          <a:prstGeom prst="rect">
            <a:avLst/>
          </a:prstGeom>
        </p:spPr>
      </p:pic>
    </p:spTree>
    <p:extLst>
      <p:ext uri="{BB962C8B-B14F-4D97-AF65-F5344CB8AC3E}">
        <p14:creationId xmlns:p14="http://schemas.microsoft.com/office/powerpoint/2010/main" val="72493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kern="1200" dirty="0">
                <a:latin typeface="Arial" pitchFamily="34" charset="0"/>
                <a:ea typeface="ヒラギノ角ゴ Pro W3" pitchFamily="1" charset="-128"/>
              </a:rPr>
              <a:t>Develop an engaged membership that is representative of the multiple practice areas of the water environment industry.	</a:t>
            </a:r>
            <a:endParaRPr lang="en-US" kern="1200" dirty="0" smtClean="0">
              <a:latin typeface="Arial" pitchFamily="34" charset="0"/>
              <a:ea typeface="ヒラギノ角ゴ Pro W3" pitchFamily="1" charset="-128"/>
            </a:endParaRPr>
          </a:p>
          <a:p>
            <a:pPr marL="0" indent="0">
              <a:buNone/>
            </a:pPr>
            <a:endParaRPr lang="en-US" kern="1200" dirty="0">
              <a:latin typeface="Arial" pitchFamily="34" charset="0"/>
              <a:ea typeface="ヒラギノ角ゴ Pro W3" pitchFamily="1" charset="-128"/>
            </a:endParaRPr>
          </a:p>
          <a:p>
            <a:pPr marL="0" indent="0">
              <a:buNone/>
            </a:pPr>
            <a:r>
              <a:rPr lang="en-US" dirty="0"/>
              <a:t/>
            </a:r>
            <a:br>
              <a:rPr lang="en-US" dirty="0"/>
            </a:br>
            <a:endParaRPr lang="en-US" dirty="0"/>
          </a:p>
          <a:p>
            <a:endParaRPr lang="en-US" dirty="0"/>
          </a:p>
        </p:txBody>
      </p:sp>
      <p:sp>
        <p:nvSpPr>
          <p:cNvPr id="2" name="Title 1"/>
          <p:cNvSpPr>
            <a:spLocks noGrp="1"/>
          </p:cNvSpPr>
          <p:nvPr>
            <p:ph type="title"/>
          </p:nvPr>
        </p:nvSpPr>
        <p:spPr/>
        <p:txBody>
          <a:bodyPr/>
          <a:lstStyle/>
          <a:p>
            <a:pPr algn="l"/>
            <a:r>
              <a:rPr lang="en-US" sz="3600" b="1" dirty="0" smtClean="0"/>
              <a:t>Strategic Objective #1: </a:t>
            </a:r>
            <a:r>
              <a:rPr lang="en-US" sz="3200" b="1" dirty="0" smtClean="0">
                <a:solidFill>
                  <a:srgbClr val="4D7685"/>
                </a:solidFill>
              </a:rPr>
              <a:t/>
            </a:r>
            <a:br>
              <a:rPr lang="en-US" sz="3200" b="1" dirty="0" smtClean="0">
                <a:solidFill>
                  <a:srgbClr val="4D7685"/>
                </a:solidFill>
              </a:rPr>
            </a:br>
            <a:endParaRPr lang="en-US" sz="2800" b="1" dirty="0">
              <a:solidFill>
                <a:srgbClr val="4D7685"/>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14600" y="3276600"/>
            <a:ext cx="4495800" cy="2575264"/>
          </a:xfrm>
          <a:prstGeom prst="rect">
            <a:avLst/>
          </a:prstGeom>
        </p:spPr>
      </p:pic>
    </p:spTree>
    <p:extLst>
      <p:ext uri="{BB962C8B-B14F-4D97-AF65-F5344CB8AC3E}">
        <p14:creationId xmlns:p14="http://schemas.microsoft.com/office/powerpoint/2010/main" val="2707215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p:txBody>
      </p:sp>
      <p:sp>
        <p:nvSpPr>
          <p:cNvPr id="2" name="Title 1"/>
          <p:cNvSpPr>
            <a:spLocks noGrp="1"/>
          </p:cNvSpPr>
          <p:nvPr>
            <p:ph type="title"/>
          </p:nvPr>
        </p:nvSpPr>
        <p:spPr/>
        <p:txBody>
          <a:bodyPr/>
          <a:lstStyle/>
          <a:p>
            <a:pPr algn="l"/>
            <a:r>
              <a:rPr lang="en-US" sz="3600" b="1" dirty="0" smtClean="0"/>
              <a:t>Strategic Goal #2</a:t>
            </a:r>
            <a:endParaRPr lang="en-US" sz="3600" b="1" dirty="0"/>
          </a:p>
        </p:txBody>
      </p:sp>
      <p:sp>
        <p:nvSpPr>
          <p:cNvPr id="4" name="Content Placeholder 3"/>
          <p:cNvSpPr>
            <a:spLocks noGrp="1"/>
          </p:cNvSpPr>
          <p:nvPr>
            <p:ph sz="half" idx="4294967295"/>
          </p:nvPr>
        </p:nvSpPr>
        <p:spPr>
          <a:xfrm>
            <a:off x="0" y="2667000"/>
            <a:ext cx="8293100" cy="4572000"/>
          </a:xfrm>
        </p:spPr>
        <p:txBody>
          <a:bodyPr/>
          <a:lstStyle/>
          <a:p>
            <a:endParaRPr lang="en-US" sz="2400" dirty="0" smtClean="0">
              <a:solidFill>
                <a:srgbClr val="4D7685"/>
              </a:solidFill>
            </a:endParaRPr>
          </a:p>
          <a:p>
            <a:endParaRPr lang="en-US" sz="2400" dirty="0">
              <a:solidFill>
                <a:srgbClr val="4D7685"/>
              </a:solidFill>
            </a:endParaRPr>
          </a:p>
          <a:p>
            <a:endParaRPr lang="en-US" dirty="0" smtClean="0"/>
          </a:p>
          <a:p>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2646528"/>
            <a:ext cx="5867400" cy="3211374"/>
          </a:xfrm>
          <a:prstGeom prst="rect">
            <a:avLst/>
          </a:prstGeom>
        </p:spPr>
      </p:pic>
      <p:sp>
        <p:nvSpPr>
          <p:cNvPr id="7" name="TextBox 6"/>
          <p:cNvSpPr txBox="1"/>
          <p:nvPr/>
        </p:nvSpPr>
        <p:spPr>
          <a:xfrm>
            <a:off x="457200" y="1109133"/>
            <a:ext cx="8153400" cy="1384995"/>
          </a:xfrm>
          <a:prstGeom prst="rect">
            <a:avLst/>
          </a:prstGeom>
          <a:noFill/>
        </p:spPr>
        <p:txBody>
          <a:bodyPr wrap="square" rtlCol="0">
            <a:spAutoFit/>
          </a:bodyPr>
          <a:lstStyle/>
          <a:p>
            <a:r>
              <a:rPr lang="en-US" sz="2800" dirty="0">
                <a:solidFill>
                  <a:srgbClr val="0070C0"/>
                </a:solidFill>
              </a:rPr>
              <a:t>Establish the conditions that promote accelerated development and implementation of innovative technologies and approaches in the water sector.</a:t>
            </a:r>
            <a:endParaRPr lang="en-US" dirty="0">
              <a:solidFill>
                <a:srgbClr val="0070C0"/>
              </a:solidFill>
            </a:endParaRPr>
          </a:p>
        </p:txBody>
      </p:sp>
    </p:spTree>
    <p:extLst>
      <p:ext uri="{BB962C8B-B14F-4D97-AF65-F5344CB8AC3E}">
        <p14:creationId xmlns:p14="http://schemas.microsoft.com/office/powerpoint/2010/main" val="3086868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kern="1200" dirty="0">
                <a:latin typeface="Arial" pitchFamily="34" charset="0"/>
                <a:ea typeface="ヒラギノ角ゴ Pro W3" pitchFamily="1" charset="-128"/>
              </a:rPr>
              <a:t>Provide a broad range of professional content and programming that is relevant and widely valued by the water sector worldwide. 	</a:t>
            </a:r>
            <a:endParaRPr lang="en-US" kern="1200" dirty="0" smtClean="0">
              <a:latin typeface="Arial" pitchFamily="34" charset="0"/>
              <a:ea typeface="ヒラギノ角ゴ Pro W3" pitchFamily="1" charset="-128"/>
            </a:endParaRPr>
          </a:p>
          <a:p>
            <a:pPr marL="0" indent="0">
              <a:buNone/>
            </a:pPr>
            <a:endParaRPr lang="en-US" kern="1200" dirty="0">
              <a:latin typeface="Arial" pitchFamily="34" charset="0"/>
              <a:ea typeface="ヒラギノ角ゴ Pro W3" pitchFamily="1" charset="-128"/>
            </a:endParaRPr>
          </a:p>
        </p:txBody>
      </p:sp>
      <p:sp>
        <p:nvSpPr>
          <p:cNvPr id="2" name="Title 1"/>
          <p:cNvSpPr>
            <a:spLocks noGrp="1"/>
          </p:cNvSpPr>
          <p:nvPr>
            <p:ph type="title"/>
          </p:nvPr>
        </p:nvSpPr>
        <p:spPr/>
        <p:txBody>
          <a:bodyPr/>
          <a:lstStyle/>
          <a:p>
            <a:pPr algn="l"/>
            <a:r>
              <a:rPr lang="en-US" sz="3600" b="1" dirty="0" smtClean="0"/>
              <a:t>Strategic Goal #</a:t>
            </a:r>
            <a:r>
              <a:rPr lang="en-US" sz="3600" b="1" dirty="0"/>
              <a:t>3</a:t>
            </a:r>
            <a:r>
              <a:rPr lang="en-US" sz="3600" b="1" dirty="0" smtClean="0"/>
              <a:t>:</a:t>
            </a:r>
            <a:endParaRPr lang="en-US" sz="3600" b="1" dirty="0"/>
          </a:p>
        </p:txBody>
      </p:sp>
      <p:pic>
        <p:nvPicPr>
          <p:cNvPr id="7" name="Picture 6"/>
          <p:cNvPicPr>
            <a:picLocks noChangeAspect="1"/>
          </p:cNvPicPr>
          <p:nvPr/>
        </p:nvPicPr>
        <p:blipFill>
          <a:blip r:embed="rId3"/>
          <a:stretch>
            <a:fillRect/>
          </a:stretch>
        </p:blipFill>
        <p:spPr>
          <a:xfrm>
            <a:off x="5105400" y="3200401"/>
            <a:ext cx="2895599" cy="2895599"/>
          </a:xfrm>
          <a:prstGeom prst="rect">
            <a:avLst/>
          </a:prstGeom>
        </p:spPr>
      </p:pic>
    </p:spTree>
    <p:extLst>
      <p:ext uri="{BB962C8B-B14F-4D97-AF65-F5344CB8AC3E}">
        <p14:creationId xmlns:p14="http://schemas.microsoft.com/office/powerpoint/2010/main" val="2909883815"/>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WEF Presentation 3">
  <a:themeElements>
    <a:clrScheme name="WEF Presentation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EF Presentation 3">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lnDef>
  </a:objectDefaults>
  <a:extraClrSchemeLst>
    <a:extraClrScheme>
      <a:clrScheme name="WEF Presentation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EF Presentation 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EF Presentation 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EF Presentation 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EF Presentation 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EF Presentation 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EF Presentation 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EF Presentation 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EF Presentation 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EF Presentation 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EF Presentation 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EF Presentation 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powerpnt</Template>
  <TotalTime>11662</TotalTime>
  <Words>2498</Words>
  <Application>Microsoft Office PowerPoint</Application>
  <PresentationFormat>On-screen Show (4:3)</PresentationFormat>
  <Paragraphs>342</Paragraphs>
  <Slides>27</Slides>
  <Notes>26</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Custom Design</vt:lpstr>
      <vt:lpstr>1_WEF Presentation 3</vt:lpstr>
      <vt:lpstr>PowerPoint Presentation</vt:lpstr>
      <vt:lpstr>Water Environment Federation (WEF)    in partnership with  Florida Water  Environment Association’s  Mentoring Program  </vt:lpstr>
      <vt:lpstr>About WEF</vt:lpstr>
      <vt:lpstr>About WEF</vt:lpstr>
      <vt:lpstr>The WEF Vision</vt:lpstr>
      <vt:lpstr>WEF’s Member Associations (MAs)</vt:lpstr>
      <vt:lpstr>Strategic Objective #1:  </vt:lpstr>
      <vt:lpstr>Strategic Goal #2</vt:lpstr>
      <vt:lpstr>Strategic Goal #3:</vt:lpstr>
      <vt:lpstr>PowerPoint Presentation</vt:lpstr>
      <vt:lpstr>Strategic Objective #4:   Generate an increased public awareness of the value of water leading to increased funding to protect water quality through appropriate level of infrastructure, management approaches, and services.</vt:lpstr>
      <vt:lpstr>Benefits of Being WEF Member</vt:lpstr>
      <vt:lpstr>WEF Student and Young Professional’s Committee (SYPC)</vt:lpstr>
      <vt:lpstr>PowerPoint Presentation</vt:lpstr>
      <vt:lpstr>PowerPoint Presentation</vt:lpstr>
      <vt:lpstr>SYPC Programs at WEFTEC Encourage Student Participation</vt:lpstr>
      <vt:lpstr>Student Design Competition</vt:lpstr>
      <vt:lpstr>Student Membership Benefits</vt:lpstr>
      <vt:lpstr>PowerPoint Presentation</vt:lpstr>
      <vt:lpstr>YP Summit and Utility Management Conference</vt:lpstr>
      <vt:lpstr>PowerPoint Presentation</vt:lpstr>
      <vt:lpstr>Spring Board Program</vt:lpstr>
      <vt:lpstr>Opportunities to  Get Involved with WEF and FWEA</vt:lpstr>
      <vt:lpstr>Technical Tools For Your Use</vt:lpstr>
      <vt:lpstr>PowerPoint Presentation</vt:lpstr>
      <vt:lpstr>WEF/FWEA Partnership</vt:lpstr>
      <vt:lpstr>PowerPoint Presentation</vt:lpstr>
    </vt:vector>
  </TitlesOfParts>
  <Company>WEF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lkelly</dc:creator>
  <cp:lastModifiedBy>Cliburn</cp:lastModifiedBy>
  <cp:revision>334</cp:revision>
  <dcterms:created xsi:type="dcterms:W3CDTF">2009-05-14T14:37:23Z</dcterms:created>
  <dcterms:modified xsi:type="dcterms:W3CDTF">2016-09-16T15:14:18Z</dcterms:modified>
</cp:coreProperties>
</file>