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0"/>
  </p:notesMasterIdLst>
  <p:sldIdLst>
    <p:sldId id="256" r:id="rId3"/>
    <p:sldId id="257" r:id="rId4"/>
    <p:sldId id="265" r:id="rId5"/>
    <p:sldId id="258" r:id="rId6"/>
    <p:sldId id="259" r:id="rId7"/>
    <p:sldId id="295" r:id="rId8"/>
    <p:sldId id="293" r:id="rId9"/>
    <p:sldId id="294" r:id="rId10"/>
    <p:sldId id="290" r:id="rId11"/>
    <p:sldId id="291" r:id="rId12"/>
    <p:sldId id="284" r:id="rId13"/>
    <p:sldId id="287" r:id="rId14"/>
    <p:sldId id="288" r:id="rId15"/>
    <p:sldId id="274" r:id="rId16"/>
    <p:sldId id="276" r:id="rId17"/>
    <p:sldId id="26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burn\Documents\Mike's%20Files\FWEA\Mentoring\2015-16%20Mentoring%20Program\2015-16_Budget_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A53B4-BB62-4D32-90AB-404006C2BC5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534A2-19C0-40CE-9C37-44C01A2E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2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34A2-19C0-40CE-9C37-44C01A2ED1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6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34A2-19C0-40CE-9C37-44C01A2ED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2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34A2-19C0-40CE-9C37-44C01A2ED1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6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4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2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0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64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49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1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12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4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44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4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8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1D3D-5838-40A7-BFF8-7437306F1E4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3309-8141-48EB-83FB-0F6B9E7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7BFC4-C48C-4DA7-93E1-30C7A641435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7872-1003-47C3-820B-11E0437E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6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447799"/>
          </a:xfrm>
        </p:spPr>
        <p:txBody>
          <a:bodyPr>
            <a:normAutofit/>
          </a:bodyPr>
          <a:lstStyle/>
          <a:p>
            <a:r>
              <a:rPr lang="en-US" dirty="0" smtClean="0"/>
              <a:t>FWEA Mentoring </a:t>
            </a:r>
            <a:r>
              <a:rPr lang="en-US" dirty="0" smtClean="0"/>
              <a:t>Program</a:t>
            </a:r>
            <a:br>
              <a:rPr lang="en-US" dirty="0" smtClean="0"/>
            </a:br>
            <a:r>
              <a:rPr lang="en-US" dirty="0" smtClean="0"/>
              <a:t>2016-17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2671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5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FWEA Budget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2016 – 17 Budgeted Expenses = $381,907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5492750"/>
            <a:ext cx="14636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704663"/>
              </p:ext>
            </p:extLst>
          </p:nvPr>
        </p:nvGraphicFramePr>
        <p:xfrm>
          <a:off x="609600" y="2057400"/>
          <a:ext cx="719389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7086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4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FWEA Utility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Comprised of utilities who united to educate </a:t>
            </a:r>
            <a:r>
              <a:rPr lang="en-US" dirty="0"/>
              <a:t>officials, policy-makers and </a:t>
            </a:r>
            <a:r>
              <a:rPr lang="en-US" dirty="0" smtClean="0"/>
              <a:t>regulators about issues faced by Florida’s </a:t>
            </a:r>
            <a:r>
              <a:rPr lang="en-US" dirty="0"/>
              <a:t>wastewater </a:t>
            </a:r>
            <a:r>
              <a:rPr lang="en-US" dirty="0" smtClean="0"/>
              <a:t>utilities</a:t>
            </a:r>
          </a:p>
          <a:p>
            <a:r>
              <a:rPr lang="en-US" dirty="0" smtClean="0"/>
              <a:t>Part of FWEA but managed by independent Board of Directors</a:t>
            </a:r>
          </a:p>
          <a:p>
            <a:r>
              <a:rPr lang="en-US" dirty="0"/>
              <a:t>B</a:t>
            </a:r>
            <a:r>
              <a:rPr lang="en-US" dirty="0" smtClean="0"/>
              <a:t>udget is managed separately from FWEA’s budget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5407025"/>
            <a:ext cx="14446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5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Mission of FWEA Utility Counci</a:t>
            </a:r>
            <a:r>
              <a:rPr lang="en-US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Assist its members to achieve sound public health and environmental goals in an efficient and cost-effective </a:t>
            </a:r>
            <a:r>
              <a:rPr lang="en-US" dirty="0" smtClean="0"/>
              <a:t>manner</a:t>
            </a:r>
            <a:endParaRPr lang="en-US" dirty="0"/>
          </a:p>
          <a:p>
            <a:r>
              <a:rPr lang="en-US" dirty="0"/>
              <a:t>Reduce and eliminate water pollution </a:t>
            </a:r>
            <a:r>
              <a:rPr lang="en-US" dirty="0" smtClean="0"/>
              <a:t>in Florida</a:t>
            </a:r>
            <a:endParaRPr lang="en-US" dirty="0"/>
          </a:p>
          <a:p>
            <a:r>
              <a:rPr lang="en-US" dirty="0"/>
              <a:t>Support the adoption and implementation of effective wastewater legislation, regulations and policy at federal, state, regional and local </a:t>
            </a:r>
            <a:r>
              <a:rPr lang="en-US" dirty="0" smtClean="0"/>
              <a:t>levels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5492750"/>
            <a:ext cx="14636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 smtClean="0"/>
              <a:t>Current Utility Council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Concentrate Disposal</a:t>
            </a:r>
          </a:p>
          <a:p>
            <a:r>
              <a:rPr lang="en-US" dirty="0" smtClean="0"/>
              <a:t>Septic </a:t>
            </a:r>
            <a:r>
              <a:rPr lang="en-US" dirty="0"/>
              <a:t>Tanks </a:t>
            </a:r>
            <a:r>
              <a:rPr lang="en-US" dirty="0" smtClean="0"/>
              <a:t>&amp; </a:t>
            </a:r>
            <a:r>
              <a:rPr lang="en-US" dirty="0" err="1" smtClean="0"/>
              <a:t>Septage</a:t>
            </a:r>
            <a:endParaRPr lang="en-US" dirty="0" smtClean="0"/>
          </a:p>
          <a:p>
            <a:r>
              <a:rPr lang="en-US" dirty="0" smtClean="0"/>
              <a:t>Clean Water Rule</a:t>
            </a:r>
            <a:endParaRPr lang="en-US" dirty="0"/>
          </a:p>
          <a:p>
            <a:r>
              <a:rPr lang="en-US" dirty="0" smtClean="0"/>
              <a:t>Reclaimed Water Policy</a:t>
            </a:r>
          </a:p>
          <a:p>
            <a:r>
              <a:rPr lang="en-US" dirty="0"/>
              <a:t>Fecal Indicator Bacterial TMDL</a:t>
            </a:r>
          </a:p>
          <a:p>
            <a:r>
              <a:rPr lang="en-US" dirty="0" smtClean="0"/>
              <a:t>Human Health Based Criteria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5492750"/>
            <a:ext cx="14636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Roles &amp;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FWEA Board of </a:t>
            </a:r>
            <a:r>
              <a:rPr lang="en-US" dirty="0" smtClean="0"/>
              <a:t>Directors (BOD)</a:t>
            </a:r>
            <a:endParaRPr lang="en-US" dirty="0"/>
          </a:p>
          <a:p>
            <a:pPr lvl="1"/>
            <a:r>
              <a:rPr lang="en-US" dirty="0" smtClean="0"/>
              <a:t>Establish policies &amp; procedures</a:t>
            </a:r>
          </a:p>
          <a:p>
            <a:pPr lvl="1"/>
            <a:r>
              <a:rPr lang="en-US" dirty="0" smtClean="0"/>
              <a:t>Propose amendments to constitution &amp; bylaws</a:t>
            </a:r>
          </a:p>
          <a:p>
            <a:pPr lvl="1"/>
            <a:r>
              <a:rPr lang="en-US" dirty="0" smtClean="0"/>
              <a:t>Set annual budgets</a:t>
            </a:r>
          </a:p>
          <a:p>
            <a:pPr lvl="1"/>
            <a:r>
              <a:rPr lang="en-US" dirty="0" smtClean="0"/>
              <a:t>Manage expenditures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DALs </a:t>
            </a:r>
            <a:r>
              <a:rPr lang="en-US" sz="3200" dirty="0"/>
              <a:t>(See </a:t>
            </a:r>
            <a:r>
              <a:rPr lang="en-US" sz="3200" dirty="0" smtClean="0"/>
              <a:t>Guidelines)</a:t>
            </a:r>
            <a:endParaRPr lang="en-US" sz="3200" dirty="0"/>
          </a:p>
          <a:p>
            <a:pPr lvl="1"/>
            <a:r>
              <a:rPr lang="en-US" dirty="0" smtClean="0"/>
              <a:t>Mentor </a:t>
            </a:r>
            <a:r>
              <a:rPr lang="en-US" dirty="0"/>
              <a:t>committees &amp; report to </a:t>
            </a:r>
            <a:r>
              <a:rPr lang="en-US" dirty="0" smtClean="0"/>
              <a:t>BOD</a:t>
            </a:r>
            <a:endParaRPr lang="en-US" dirty="0"/>
          </a:p>
          <a:p>
            <a:pPr marL="400050" lvl="2" indent="0">
              <a:buNone/>
            </a:pPr>
            <a:endParaRPr lang="en-US" dirty="0" smtClean="0"/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5492829"/>
            <a:ext cx="1463040" cy="136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8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Roles &amp; Responsibilities </a:t>
            </a:r>
            <a:r>
              <a:rPr lang="en-US" sz="3200" dirty="0" smtClean="0"/>
              <a:t>(Part 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Committee/Chapter Chairs (See FWEA webpage)</a:t>
            </a:r>
          </a:p>
          <a:p>
            <a:pPr lvl="1"/>
            <a:r>
              <a:rPr lang="en-US" dirty="0"/>
              <a:t>Develop </a:t>
            </a:r>
            <a:r>
              <a:rPr lang="en-US" dirty="0" smtClean="0"/>
              <a:t>&amp; maintain succession plan</a:t>
            </a:r>
          </a:p>
          <a:p>
            <a:pPr lvl="1"/>
            <a:r>
              <a:rPr lang="en-US" dirty="0" smtClean="0"/>
              <a:t>Develop &amp; implement annual </a:t>
            </a:r>
            <a:r>
              <a:rPr lang="en-US" dirty="0"/>
              <a:t>business plans to support FWEA Business Plan</a:t>
            </a:r>
          </a:p>
          <a:p>
            <a:pPr lvl="1"/>
            <a:r>
              <a:rPr lang="en-US" dirty="0"/>
              <a:t>Recruit new committee members (YPs)</a:t>
            </a:r>
          </a:p>
          <a:p>
            <a:pPr lvl="1"/>
            <a:r>
              <a:rPr lang="en-US" dirty="0"/>
              <a:t>Conduct regular </a:t>
            </a:r>
            <a:r>
              <a:rPr lang="en-US" dirty="0" smtClean="0"/>
              <a:t>meetings/conference calls</a:t>
            </a:r>
          </a:p>
          <a:p>
            <a:pPr lvl="1"/>
            <a:r>
              <a:rPr lang="en-US" dirty="0" smtClean="0"/>
              <a:t>Maintain web page</a:t>
            </a:r>
          </a:p>
          <a:p>
            <a:pPr lvl="1"/>
            <a:r>
              <a:rPr lang="en-US" dirty="0" smtClean="0"/>
              <a:t>Provide quarterly reports to DALs</a:t>
            </a:r>
            <a:endParaRPr lang="en-US" dirty="0"/>
          </a:p>
          <a:p>
            <a:pPr lvl="1"/>
            <a:r>
              <a:rPr lang="en-US" dirty="0"/>
              <a:t>Attend </a:t>
            </a:r>
            <a:r>
              <a:rPr lang="en-US" dirty="0" smtClean="0"/>
              <a:t>annual LDW</a:t>
            </a:r>
            <a:endParaRPr lang="en-US" dirty="0"/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5492829"/>
            <a:ext cx="1463040" cy="136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How State Leaders are Selected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Directors at Large (DALs) </a:t>
            </a:r>
          </a:p>
          <a:p>
            <a:pPr lvl="1"/>
            <a:r>
              <a:rPr lang="en-US" dirty="0" smtClean="0"/>
              <a:t>Chosen by President (1 year term)</a:t>
            </a:r>
          </a:p>
          <a:p>
            <a:pPr lvl="1"/>
            <a:r>
              <a:rPr lang="en-US" dirty="0" smtClean="0"/>
              <a:t>Chosen from committee &amp; </a:t>
            </a: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c</a:t>
            </a:r>
            <a:r>
              <a:rPr lang="en-US" dirty="0" smtClean="0"/>
              <a:t>hapter leaders</a:t>
            </a:r>
          </a:p>
          <a:p>
            <a:pPr lvl="1"/>
            <a:r>
              <a:rPr lang="en-US" dirty="0" smtClean="0"/>
              <a:t>Factors considered:</a:t>
            </a:r>
          </a:p>
          <a:p>
            <a:pPr lvl="2"/>
            <a:r>
              <a:rPr lang="en-US" dirty="0" smtClean="0"/>
              <a:t> Initiative, creativeness, enthusiasm </a:t>
            </a:r>
            <a:r>
              <a:rPr lang="en-US" dirty="0"/>
              <a:t>&amp; </a:t>
            </a:r>
            <a:r>
              <a:rPr lang="en-US" dirty="0" smtClean="0"/>
              <a:t>achievement </a:t>
            </a:r>
          </a:p>
          <a:p>
            <a:pPr lvl="2"/>
            <a:r>
              <a:rPr lang="en-US" dirty="0" smtClean="0"/>
              <a:t>Geographic and professional balance</a:t>
            </a:r>
          </a:p>
          <a:p>
            <a:r>
              <a:rPr lang="en-US" dirty="0" smtClean="0"/>
              <a:t>FWEA Executive Officers</a:t>
            </a:r>
          </a:p>
          <a:p>
            <a:pPr lvl="1"/>
            <a:r>
              <a:rPr lang="en-US" dirty="0" smtClean="0"/>
              <a:t>Chosen by Nominating Committee (3 Past Presidents)</a:t>
            </a:r>
          </a:p>
          <a:p>
            <a:pPr lvl="1"/>
            <a:r>
              <a:rPr lang="en-US" dirty="0" smtClean="0"/>
              <a:t>Geographic &amp; professional balance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5492829"/>
            <a:ext cx="1463040" cy="136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6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Benefits of FWEA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Enhance </a:t>
            </a:r>
            <a:r>
              <a:rPr lang="en-US" sz="3000" dirty="0"/>
              <a:t>professional knowledge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Exposure and recognition</a:t>
            </a:r>
          </a:p>
          <a:p>
            <a:pPr lvl="2"/>
            <a:r>
              <a:rPr lang="en-US" dirty="0" smtClean="0"/>
              <a:t>State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ational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Leadership </a:t>
            </a:r>
            <a:r>
              <a:rPr lang="en-US" sz="3000" dirty="0"/>
              <a:t>development opportunities</a:t>
            </a:r>
          </a:p>
          <a:p>
            <a:pPr lvl="2"/>
            <a:r>
              <a:rPr lang="en-US" dirty="0" smtClean="0"/>
              <a:t>FWEA Technical Committees</a:t>
            </a:r>
          </a:p>
          <a:p>
            <a:pPr lvl="2"/>
            <a:r>
              <a:rPr lang="en-US" dirty="0" smtClean="0"/>
              <a:t>FWEA Local Chapters</a:t>
            </a:r>
          </a:p>
          <a:p>
            <a:pPr lvl="2"/>
            <a:r>
              <a:rPr lang="en-US" dirty="0" smtClean="0"/>
              <a:t>FWEA BOD</a:t>
            </a:r>
          </a:p>
          <a:p>
            <a:pPr lvl="2"/>
            <a:r>
              <a:rPr lang="en-US" dirty="0" smtClean="0"/>
              <a:t>FWRC &amp; FWRJ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5492829"/>
            <a:ext cx="1463040" cy="136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7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Mentoring Program Purpose &amp; Focus</a:t>
            </a:r>
          </a:p>
          <a:p>
            <a:r>
              <a:rPr lang="en-US" dirty="0" smtClean="0"/>
              <a:t>FWEA </a:t>
            </a:r>
            <a:r>
              <a:rPr lang="en-US" dirty="0" smtClean="0"/>
              <a:t>Mission &amp; </a:t>
            </a:r>
            <a:r>
              <a:rPr lang="en-US" dirty="0" smtClean="0"/>
              <a:t>2016-17 </a:t>
            </a:r>
            <a:r>
              <a:rPr lang="en-US" dirty="0" smtClean="0"/>
              <a:t>Goals </a:t>
            </a:r>
            <a:endParaRPr lang="en-US" dirty="0" smtClean="0"/>
          </a:p>
          <a:p>
            <a:r>
              <a:rPr lang="en-US" dirty="0" smtClean="0"/>
              <a:t>FWEA </a:t>
            </a:r>
            <a:r>
              <a:rPr lang="en-US" dirty="0" smtClean="0"/>
              <a:t>Vision and Mission</a:t>
            </a:r>
          </a:p>
          <a:p>
            <a:pPr lvl="1"/>
            <a:r>
              <a:rPr lang="en-US" dirty="0" smtClean="0"/>
              <a:t>FWEA Organization</a:t>
            </a:r>
          </a:p>
          <a:p>
            <a:pPr lvl="1"/>
            <a:r>
              <a:rPr lang="en-US" dirty="0" smtClean="0"/>
              <a:t>FWEA Goals </a:t>
            </a:r>
            <a:r>
              <a:rPr lang="en-US" dirty="0" smtClean="0"/>
              <a:t>&amp; </a:t>
            </a:r>
            <a:r>
              <a:rPr lang="en-US" dirty="0" smtClean="0"/>
              <a:t>Metrics</a:t>
            </a:r>
          </a:p>
          <a:p>
            <a:pPr lvl="1"/>
            <a:r>
              <a:rPr lang="en-US" dirty="0"/>
              <a:t>FWEA 2016-17 </a:t>
            </a:r>
            <a:r>
              <a:rPr lang="en-US" dirty="0" smtClean="0"/>
              <a:t>Budget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FWEA Utility Council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FWEA </a:t>
            </a:r>
            <a:r>
              <a:rPr lang="en-US" sz="3200" dirty="0" smtClean="0"/>
              <a:t>Leadership </a:t>
            </a:r>
            <a:r>
              <a:rPr lang="en-US" sz="2900" dirty="0" smtClean="0"/>
              <a:t>Roles &amp; Responsibilities</a:t>
            </a:r>
          </a:p>
          <a:p>
            <a:pPr lvl="1"/>
            <a:r>
              <a:rPr lang="en-US" dirty="0"/>
              <a:t>BOD/DALs </a:t>
            </a:r>
            <a:r>
              <a:rPr lang="en-US" dirty="0"/>
              <a:t>and Chapter/Committee </a:t>
            </a:r>
            <a:r>
              <a:rPr lang="en-US" dirty="0"/>
              <a:t>leaders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How FWEA Leaders are Selected</a:t>
            </a:r>
            <a:endParaRPr lang="en-US" sz="3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Benefits </a:t>
            </a:r>
            <a:r>
              <a:rPr lang="en-US" sz="3200" dirty="0"/>
              <a:t>of FWEA involvement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49" y="5394960"/>
            <a:ext cx="1456651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9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FWEA Mentoring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Purpose: </a:t>
            </a:r>
          </a:p>
          <a:p>
            <a:pPr lvl="1"/>
            <a:r>
              <a:rPr lang="en-US" dirty="0" smtClean="0"/>
              <a:t>Encourage leadership knowledge transfer to YP</a:t>
            </a:r>
          </a:p>
          <a:p>
            <a:pPr lvl="1"/>
            <a:r>
              <a:rPr lang="en-US" dirty="0" smtClean="0"/>
              <a:t>Enhance motivation among young volunteers and leaders</a:t>
            </a:r>
          </a:p>
          <a:p>
            <a:pPr lvl="1"/>
            <a:r>
              <a:rPr lang="en-US" dirty="0" smtClean="0"/>
              <a:t>Increase the value of FWEA membership to our volunteers</a:t>
            </a:r>
            <a:endParaRPr lang="en-US" sz="3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Focus: Committee &amp; Local </a:t>
            </a:r>
            <a:r>
              <a:rPr lang="en-US" sz="3200" dirty="0"/>
              <a:t>Chapter </a:t>
            </a:r>
            <a:r>
              <a:rPr lang="en-US" sz="3200" dirty="0" smtClean="0"/>
              <a:t>Leaders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See: Mentor Guidelines &amp; Expectations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456651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3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9438"/>
            <a:ext cx="82296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FWEA Vision &amp; 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u="sng" dirty="0" smtClean="0"/>
              <a:t>Vision</a:t>
            </a:r>
          </a:p>
          <a:p>
            <a:pPr marL="0" indent="0">
              <a:buNone/>
            </a:pPr>
            <a:r>
              <a:rPr lang="en-US" sz="2400" dirty="0" smtClean="0"/>
              <a:t>A Clean and Sustainable Water Environment for Florida’s Future Generations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u="sng" dirty="0" smtClean="0"/>
              <a:t>Mission</a:t>
            </a:r>
          </a:p>
          <a:p>
            <a:pPr marL="0" indent="0">
              <a:buNone/>
            </a:pPr>
            <a:r>
              <a:rPr lang="en-US" sz="2400" dirty="0"/>
              <a:t>The Florida Water Environment </a:t>
            </a:r>
            <a:r>
              <a:rPr lang="en-US" sz="2400" dirty="0" smtClean="0"/>
              <a:t>Association </a:t>
            </a:r>
            <a:r>
              <a:rPr lang="en-US" sz="2400" dirty="0"/>
              <a:t>(FWEA), a leading non-profit </a:t>
            </a:r>
            <a:r>
              <a:rPr lang="en-US" sz="2400" dirty="0" smtClean="0"/>
              <a:t>organization</a:t>
            </a:r>
            <a:r>
              <a:rPr lang="en-US" sz="2400" dirty="0"/>
              <a:t>, will promote clean and sustainable water environment by: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Supporting </a:t>
            </a:r>
            <a:r>
              <a:rPr lang="en-US" sz="2400" dirty="0"/>
              <a:t>and </a:t>
            </a:r>
            <a:r>
              <a:rPr lang="en-US" sz="2400" dirty="0" smtClean="0"/>
              <a:t>uniting </a:t>
            </a:r>
            <a:r>
              <a:rPr lang="en-US" sz="2400" dirty="0"/>
              <a:t>our members and the public through Public Awareness,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Providing </a:t>
            </a:r>
            <a:r>
              <a:rPr lang="en-US" sz="2400" dirty="0"/>
              <a:t>Professional Development of our members,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Promoting </a:t>
            </a:r>
            <a:r>
              <a:rPr lang="en-US" sz="2400" dirty="0"/>
              <a:t>Sound Science-based Public Policy, 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Maintaining </a:t>
            </a:r>
            <a:r>
              <a:rPr lang="en-US" sz="2400" dirty="0"/>
              <a:t>a Strong </a:t>
            </a:r>
            <a:r>
              <a:rPr lang="en-US" sz="2400" dirty="0" smtClean="0"/>
              <a:t>Organization.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5492750"/>
            <a:ext cx="14636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FWEA 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Supporting </a:t>
            </a:r>
            <a:r>
              <a:rPr lang="en-US" dirty="0"/>
              <a:t>and </a:t>
            </a:r>
            <a:r>
              <a:rPr lang="en-US" dirty="0" smtClean="0"/>
              <a:t>uniting </a:t>
            </a:r>
            <a:r>
              <a:rPr lang="en-US" dirty="0"/>
              <a:t>our members and the public through Public Awareness </a:t>
            </a:r>
            <a:endParaRPr lang="en-US" dirty="0" smtClean="0"/>
          </a:p>
          <a:p>
            <a:r>
              <a:rPr lang="en-US" dirty="0" smtClean="0"/>
              <a:t>Providing </a:t>
            </a:r>
            <a:r>
              <a:rPr lang="en-US" dirty="0"/>
              <a:t>Professional Development of our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Promoting </a:t>
            </a:r>
            <a:r>
              <a:rPr lang="en-US" dirty="0"/>
              <a:t>Sound Science-based Public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Maintaining </a:t>
            </a:r>
            <a:r>
              <a:rPr lang="en-US" dirty="0"/>
              <a:t>a Strong </a:t>
            </a:r>
            <a:r>
              <a:rPr lang="en-US" dirty="0" smtClean="0"/>
              <a:t>Organization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5492750"/>
            <a:ext cx="14636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8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11163"/>
            <a:ext cx="75438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75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74819"/>
              </p:ext>
            </p:extLst>
          </p:nvPr>
        </p:nvGraphicFramePr>
        <p:xfrm>
          <a:off x="-1" y="98274"/>
          <a:ext cx="9144001" cy="6759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295"/>
                <a:gridCol w="1991295"/>
                <a:gridCol w="1991295"/>
                <a:gridCol w="1734086"/>
                <a:gridCol w="1436030"/>
              </a:tblGrid>
              <a:tr h="5144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GOALS 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OBJECTIVES 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ASSOCIATED TACTIC(S)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ASSOCIATED METRIC(S) 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TARGET FOR EACH METRIC 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</a:tr>
              <a:tr h="146849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Supporting and uniting our members and the public through </a:t>
                      </a:r>
                      <a:r>
                        <a:rPr lang="en-US" sz="1200" u="sng">
                          <a:effectLst/>
                        </a:rPr>
                        <a:t>Public Awareness</a:t>
                      </a:r>
                      <a:endParaRPr lang="en-US" sz="110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Educate and engage the public to become water stewards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Participate in charitable, community, and educational forums as FWEA representatives</a:t>
                      </a:r>
                      <a:endParaRPr lang="en-US" sz="110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activities attended (by type) and approximate number of public reached per activity (by general age category of grade school/high school/adult)</a:t>
                      </a:r>
                      <a:endParaRPr lang="en-US" sz="110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Participate in 10 activities per year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/>
                </a:tc>
              </a:tr>
              <a:tr h="673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Position WEF/FWEA as an Information Resource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Expand dissemination of info online via the website and posts to social media</a:t>
                      </a:r>
                      <a:endParaRPr lang="en-US" sz="110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new articles/posts on website and social media</a:t>
                      </a:r>
                      <a:endParaRPr lang="en-US" sz="110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 per year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/>
                </a:tc>
              </a:tr>
              <a:tr h="832472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Providing </a:t>
                      </a:r>
                      <a:r>
                        <a:rPr lang="en-US" sz="1200" u="sng" dirty="0">
                          <a:effectLst/>
                        </a:rPr>
                        <a:t>Professional Development</a:t>
                      </a:r>
                      <a:r>
                        <a:rPr lang="en-US" sz="1200" dirty="0">
                          <a:effectLst/>
                        </a:rPr>
                        <a:t> of our members</a:t>
                      </a:r>
                      <a:r>
                        <a:rPr lang="en-US" sz="1200" u="sng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Provide educational opportunities to assist with licensing and certification requirements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Hold training events with PDH/CEU opportunities </a:t>
                      </a:r>
                      <a:endParaRPr lang="en-US" sz="110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Measure number of events—tracked by type, location, no. of attendees, no. of PDH/CEUs issued</a:t>
                      </a:r>
                      <a:endParaRPr lang="en-US" sz="110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1989" marR="1989" marT="1989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 events per year, with a minimum of 3 regional seminars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1989" marR="1989" marT="1989" marB="0">
                    <a:solidFill>
                      <a:srgbClr val="FFFF00"/>
                    </a:solidFill>
                  </a:tcPr>
                </a:tc>
              </a:tr>
              <a:tr h="514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Expose members to best practices and innovative concepts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0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Engage students focused on the water profession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(Note: has 2 tactics/metrics)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Support of student activities by local chapters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activities local chapters do to support the student chapters (track by type: scholarships, participation by students in local chapter activities, outreach to their local students meetings, events to support SDC)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1989" marR="1989" marT="1989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 activities per student chapter per year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1989" marR="1989" marT="1989" marB="0">
                    <a:solidFill>
                      <a:srgbClr val="FFFF00"/>
                    </a:solidFill>
                  </a:tcPr>
                </a:tc>
              </a:tr>
              <a:tr h="638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Conduct student design competition annually</a:t>
                      </a:r>
                      <a:endParaRPr lang="en-US" sz="110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25531" marR="25531" marT="12931" marB="129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teams/schools participating per year</a:t>
                      </a:r>
                      <a:endParaRPr lang="en-US" sz="110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1989" marR="1989" marT="1989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Minimum 4 schools participating per year </a:t>
                      </a:r>
                      <a:endParaRPr lang="en-US" sz="11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1989" marR="1989" marT="1989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56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79667"/>
              </p:ext>
            </p:extLst>
          </p:nvPr>
        </p:nvGraphicFramePr>
        <p:xfrm>
          <a:off x="76199" y="76199"/>
          <a:ext cx="9067800" cy="6735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1"/>
                <a:gridCol w="1981200"/>
                <a:gridCol w="2209800"/>
                <a:gridCol w="1828800"/>
                <a:gridCol w="1981199"/>
              </a:tblGrid>
              <a:tr h="73198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kern="1200" dirty="0">
                          <a:effectLst/>
                        </a:rPr>
                        <a:t>Promoting </a:t>
                      </a:r>
                      <a:r>
                        <a:rPr lang="en-US" sz="1400" u="sng" kern="1200" dirty="0">
                          <a:effectLst/>
                        </a:rPr>
                        <a:t>sound</a:t>
                      </a:r>
                      <a:r>
                        <a:rPr lang="en-US" sz="1400" kern="1200" dirty="0">
                          <a:effectLst/>
                        </a:rPr>
                        <a:t>, science-based </a:t>
                      </a:r>
                      <a:r>
                        <a:rPr lang="en-US" sz="1400" u="sng" kern="1200" dirty="0">
                          <a:effectLst/>
                        </a:rPr>
                        <a:t>Public Policy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Improve communication between FWEA and Utility Council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Member of ExCom participates in utility council meetings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Percent of UC meetings with ExCom member participation 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100% per year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/>
                </a:tc>
              </a:tr>
              <a:tr h="863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Promote sound science-based public policy making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Publish articles on the annual legislative session and other relevant “hot topics”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Number of articles per year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 articles per year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/>
                </a:tc>
              </a:tr>
              <a:tr h="119705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Maintaining a </a:t>
                      </a:r>
                      <a:r>
                        <a:rPr lang="en-US" sz="1400" u="sng" kern="1200" dirty="0">
                          <a:effectLst/>
                        </a:rPr>
                        <a:t>Strong Organization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Increase membership and member engagement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Grow membership annually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Track number of members by chapter and by category (student/YP/full/FWEA-only/</a:t>
                      </a:r>
                      <a:r>
                        <a:rPr lang="en-US" sz="1400" kern="1200" dirty="0" err="1">
                          <a:effectLst/>
                        </a:rPr>
                        <a:t>etc</a:t>
                      </a:r>
                      <a:r>
                        <a:rPr lang="en-US" sz="1400" kern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3% growth per year in total number of members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>
                    <a:solidFill>
                      <a:srgbClr val="FFFF00"/>
                    </a:solidFill>
                  </a:tcPr>
                </a:tc>
              </a:tr>
              <a:tr h="1938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Ensure financial stability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5" marR="66985" marT="33493" marB="3349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Maintain healthy reserve balance to cover potential liabilities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5" marR="66985" marT="33493" marB="3349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Amount of FWEA-only reserves versus expenses for FY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5" marR="66985" marT="33493" marB="3349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50% of FWEA-only expenses for FY maintained in reserve, set annually in budget, with quarterly updates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5" marR="66985" marT="33493" marB="33493">
                    <a:solidFill>
                      <a:srgbClr val="FFFF00"/>
                    </a:solidFill>
                  </a:tcPr>
                </a:tc>
              </a:tr>
              <a:tr h="1898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Improve institutional memory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Update and maintain a user-friendly Policy &amp; Procedures Manual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Number of times P&amp;P manual is updated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Complete initial update of entire P&amp;P manual within 12 months. After first FY, continually update P&amp;P manual for each board </a:t>
                      </a:r>
                      <a:r>
                        <a:rPr lang="en-US" sz="1400" kern="1200" dirty="0" err="1">
                          <a:effectLst/>
                        </a:rPr>
                        <a:t>mtg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8" marR="35818" marT="18142" marB="18142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42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FWEA Budget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233"/>
            <a:ext cx="8229600" cy="5486400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2016 – 17 </a:t>
            </a:r>
            <a:r>
              <a:rPr lang="en-US" dirty="0" smtClean="0"/>
              <a:t>Budgeted </a:t>
            </a:r>
            <a:r>
              <a:rPr lang="en-US" dirty="0" smtClean="0"/>
              <a:t>Income - $381,907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5492750"/>
            <a:ext cx="14636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319233"/>
              </p:ext>
            </p:extLst>
          </p:nvPr>
        </p:nvGraphicFramePr>
        <p:xfrm>
          <a:off x="457200" y="1853283"/>
          <a:ext cx="7223125" cy="497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133600"/>
            <a:ext cx="722312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925</Words>
  <Application>Microsoft Office PowerPoint</Application>
  <PresentationFormat>On-screen Show (4:3)</PresentationFormat>
  <Paragraphs>151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FWEA Mentoring Program 2016-17</vt:lpstr>
      <vt:lpstr>Presentation Outline</vt:lpstr>
      <vt:lpstr>FWEA Mentoring Program</vt:lpstr>
      <vt:lpstr>FWEA Vision &amp; Mission </vt:lpstr>
      <vt:lpstr>FWEA Strategic Goals</vt:lpstr>
      <vt:lpstr>PowerPoint Presentation</vt:lpstr>
      <vt:lpstr>PowerPoint Presentation</vt:lpstr>
      <vt:lpstr>PowerPoint Presentation</vt:lpstr>
      <vt:lpstr>FWEA Budget Overview</vt:lpstr>
      <vt:lpstr>FWEA Budget Overview</vt:lpstr>
      <vt:lpstr>FWEA Utility Council</vt:lpstr>
      <vt:lpstr>Mission of FWEA Utility Council</vt:lpstr>
      <vt:lpstr>Current Utility Council Initiatives</vt:lpstr>
      <vt:lpstr>Roles &amp; Responsibilities</vt:lpstr>
      <vt:lpstr>Roles &amp; Responsibilities (Part 2)</vt:lpstr>
      <vt:lpstr>How State Leaders are Selected</vt:lpstr>
      <vt:lpstr>Benefits of FWEA Involvement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FWEA Mentoring Program</dc:title>
  <dc:creator>Owner</dc:creator>
  <cp:lastModifiedBy>Cliburn</cp:lastModifiedBy>
  <cp:revision>123</cp:revision>
  <dcterms:created xsi:type="dcterms:W3CDTF">2014-08-11T01:39:30Z</dcterms:created>
  <dcterms:modified xsi:type="dcterms:W3CDTF">2016-09-16T15:02:00Z</dcterms:modified>
</cp:coreProperties>
</file>